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11"/>
  </p:notesMasterIdLst>
  <p:sldIdLst>
    <p:sldId id="257" r:id="rId4"/>
    <p:sldId id="259" r:id="rId5"/>
    <p:sldId id="260" r:id="rId6"/>
    <p:sldId id="281" r:id="rId7"/>
    <p:sldId id="265" r:id="rId8"/>
    <p:sldId id="289" r:id="rId9"/>
    <p:sldId id="306" r:id="rId10"/>
    <p:sldId id="307" r:id="rId12"/>
    <p:sldId id="308" r:id="rId13"/>
    <p:sldId id="309" r:id="rId14"/>
    <p:sldId id="367" r:id="rId15"/>
    <p:sldId id="318" r:id="rId16"/>
    <p:sldId id="317" r:id="rId17"/>
    <p:sldId id="319" r:id="rId18"/>
    <p:sldId id="320" r:id="rId19"/>
    <p:sldId id="288" r:id="rId20"/>
    <p:sldId id="324" r:id="rId21"/>
    <p:sldId id="310" r:id="rId22"/>
    <p:sldId id="327" r:id="rId23"/>
    <p:sldId id="314" r:id="rId24"/>
    <p:sldId id="321" r:id="rId25"/>
    <p:sldId id="323" r:id="rId26"/>
    <p:sldId id="366" r:id="rId27"/>
    <p:sldId id="315" r:id="rId28"/>
    <p:sldId id="311" r:id="rId29"/>
    <p:sldId id="325" r:id="rId30"/>
    <p:sldId id="368" r:id="rId31"/>
    <p:sldId id="326" r:id="rId32"/>
    <p:sldId id="312" r:id="rId33"/>
    <p:sldId id="371" r:id="rId34"/>
    <p:sldId id="369" r:id="rId35"/>
    <p:sldId id="370" r:id="rId36"/>
    <p:sldId id="313" r:id="rId37"/>
    <p:sldId id="412" r:id="rId38"/>
    <p:sldId id="267" r:id="rId39"/>
    <p:sldId id="365" r:id="rId40"/>
    <p:sldId id="25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678E"/>
    <a:srgbClr val="B0BFD5"/>
    <a:srgbClr val="E6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9" autoAdjust="0"/>
    <p:restoredTop sz="84972" autoAdjust="0"/>
  </p:normalViewPr>
  <p:slideViewPr>
    <p:cSldViewPr snapToGrid="0">
      <p:cViewPr varScale="1">
        <p:scale>
          <a:sx n="95" d="100"/>
          <a:sy n="95" d="100"/>
        </p:scale>
        <p:origin x="408" y="500"/>
      </p:cViewPr>
      <p:guideLst>
        <p:guide pos="454"/>
        <p:guide orient="horz" pos="3822"/>
        <p:guide pos="7238"/>
        <p:guide orient="horz" pos="37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DC5DC-2188-4A8E-9B52-870867C2BE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43D81-2CE0-432F-B2E7-4DC1E7730B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A2CC75-8280-4D50-8556-C2874ADEF9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190E77-D57C-49F8-ADC2-FB99C50EBC2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3" Type="http://schemas.openxmlformats.org/officeDocument/2006/relationships/image" Target="../media/image33.emf"/><Relationship Id="rId2" Type="http://schemas.openxmlformats.org/officeDocument/2006/relationships/image" Target="../media/image32.png"/><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file:///C:\Users\POI\AppData\Local\Temp\wps\INetCache\c4e743d405261adf342ea48960ebb9a4" TargetMode="External"/><Relationship Id="rId2" Type="http://schemas.openxmlformats.org/officeDocument/2006/relationships/image" Target="../media/image57.jpeg"/><Relationship Id="rId1"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69845" y="-4677"/>
            <a:ext cx="12992100" cy="6862677"/>
            <a:chOff x="-253227"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253227"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2066925" y="1976934"/>
            <a:ext cx="8058150" cy="2584450"/>
          </a:xfrm>
          <a:prstGeom prst="rect">
            <a:avLst/>
          </a:prstGeom>
          <a:noFill/>
        </p:spPr>
        <p:txBody>
          <a:bodyPr wrap="square" rtlCol="0">
            <a:spAutoFit/>
          </a:bodyPr>
          <a:lstStyle/>
          <a:p>
            <a:pPr algn="ctr"/>
            <a:r>
              <a:rPr lang="zh-CN" altLang="en-US" sz="5400" spc="600" dirty="0">
                <a:solidFill>
                  <a:srgbClr val="4C678E"/>
                </a:solidFill>
                <a:latin typeface="思源宋体 Heavy" panose="02020900000000000000" pitchFamily="18" charset="-122"/>
                <a:ea typeface="思源宋体 Heavy" panose="02020900000000000000" pitchFamily="18" charset="-122"/>
              </a:rPr>
              <a:t>“冬奥会”地图与旅游综合</a:t>
            </a:r>
            <a:r>
              <a:rPr lang="zh-CN" altLang="en-US" sz="5400" spc="600" dirty="0">
                <a:solidFill>
                  <a:srgbClr val="4C678E"/>
                </a:solidFill>
                <a:latin typeface="思源宋体 Heavy" panose="02020900000000000000" pitchFamily="18" charset="-122"/>
                <a:ea typeface="思源宋体 Heavy" panose="02020900000000000000" pitchFamily="18" charset="-122"/>
              </a:rPr>
              <a:t>服务平台</a:t>
            </a:r>
            <a:endParaRPr lang="zh-CN" altLang="en-US" sz="5400" spc="6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5400" spc="600" dirty="0">
                <a:solidFill>
                  <a:srgbClr val="4C678E"/>
                </a:solidFill>
                <a:latin typeface="思源宋体 Heavy" panose="02020900000000000000" pitchFamily="18" charset="-122"/>
                <a:ea typeface="思源宋体 Heavy" panose="02020900000000000000" pitchFamily="18" charset="-122"/>
              </a:rPr>
              <a:t>小组汇报</a:t>
            </a:r>
            <a:endParaRPr lang="zh-CN" altLang="en-US" sz="5400" spc="600" dirty="0">
              <a:solidFill>
                <a:srgbClr val="4C678E"/>
              </a:solidFill>
              <a:latin typeface="思源宋体 Heavy" panose="02020900000000000000" pitchFamily="18" charset="-122"/>
              <a:ea typeface="思源宋体 Heavy" panose="02020900000000000000" pitchFamily="18" charset="-122"/>
            </a:endParaRPr>
          </a:p>
        </p:txBody>
      </p:sp>
      <p:sp>
        <p:nvSpPr>
          <p:cNvPr id="16" name="文本框 15"/>
          <p:cNvSpPr txBox="1"/>
          <p:nvPr/>
        </p:nvSpPr>
        <p:spPr>
          <a:xfrm>
            <a:off x="1314602" y="616089"/>
            <a:ext cx="5156248" cy="46166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grpSp>
        <p:nvGrpSpPr>
          <p:cNvPr id="25" name="组合 24"/>
          <p:cNvGrpSpPr/>
          <p:nvPr/>
        </p:nvGrpSpPr>
        <p:grpSpPr>
          <a:xfrm>
            <a:off x="4148099" y="1082920"/>
            <a:ext cx="3897072" cy="830997"/>
            <a:chOff x="4147464" y="1866213"/>
            <a:chExt cx="3897072" cy="830997"/>
          </a:xfrm>
        </p:grpSpPr>
        <p:sp>
          <p:nvSpPr>
            <p:cNvPr id="14" name="文本框 13"/>
            <p:cNvSpPr txBox="1"/>
            <p:nvPr/>
          </p:nvSpPr>
          <p:spPr>
            <a:xfrm>
              <a:off x="5133975" y="1866213"/>
              <a:ext cx="1924050" cy="830997"/>
            </a:xfrm>
            <a:prstGeom prst="rect">
              <a:avLst/>
            </a:prstGeom>
            <a:noFill/>
          </p:spPr>
          <p:txBody>
            <a:bodyPr wrap="square" rtlCol="0">
              <a:spAutoFit/>
            </a:bodyPr>
            <a:lstStyle/>
            <a:p>
              <a:pPr algn="ctr"/>
              <a:r>
                <a:rPr lang="en-US" altLang="zh-CN" sz="4800" b="1" dirty="0">
                  <a:solidFill>
                    <a:srgbClr val="4C678E"/>
                  </a:solidFill>
                  <a:latin typeface="汉仪铁线黑-65简" panose="00020600040101010101" pitchFamily="18" charset="-122"/>
                  <a:ea typeface="汉仪铁线黑-65简" panose="00020600040101010101" pitchFamily="18" charset="-122"/>
                </a:rPr>
                <a:t>2022</a:t>
              </a:r>
              <a:endParaRPr lang="zh-CN" altLang="en-US" sz="4800" b="1" dirty="0">
                <a:solidFill>
                  <a:srgbClr val="4C678E"/>
                </a:solidFill>
                <a:latin typeface="汉仪铁线黑-65简" panose="00020600040101010101" pitchFamily="18" charset="-122"/>
                <a:ea typeface="汉仪铁线黑-65简" panose="00020600040101010101" pitchFamily="18" charset="-122"/>
              </a:endParaRPr>
            </a:p>
          </p:txBody>
        </p:sp>
        <p:grpSp>
          <p:nvGrpSpPr>
            <p:cNvPr id="24" name="组合 23"/>
            <p:cNvGrpSpPr/>
            <p:nvPr/>
          </p:nvGrpSpPr>
          <p:grpSpPr>
            <a:xfrm>
              <a:off x="4147464" y="2311239"/>
              <a:ext cx="3897072" cy="0"/>
              <a:chOff x="4257678" y="2482689"/>
              <a:chExt cx="3897072" cy="0"/>
            </a:xfrm>
          </p:grpSpPr>
          <p:cxnSp>
            <p:nvCxnSpPr>
              <p:cNvPr id="21" name="直接箭头连接符 25"/>
              <p:cNvCxnSpPr/>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p:cNvCxnSpPr/>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7" name="矩形: 圆角 26"/>
          <p:cNvSpPr/>
          <p:nvPr/>
        </p:nvSpPr>
        <p:spPr>
          <a:xfrm>
            <a:off x="10125075" y="592771"/>
            <a:ext cx="1557844" cy="439010"/>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2021/01/03</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29" name="矩形: 圆角 28"/>
          <p:cNvSpPr/>
          <p:nvPr/>
        </p:nvSpPr>
        <p:spPr>
          <a:xfrm>
            <a:off x="4720220" y="5276247"/>
            <a:ext cx="1306061" cy="347242"/>
          </a:xfrm>
          <a:prstGeom prst="roundRect">
            <a:avLst>
              <a:gd name="adj" fmla="val 50000"/>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4C678E"/>
                </a:solidFill>
                <a:latin typeface="思源宋体 Heavy" panose="02020900000000000000" pitchFamily="18" charset="-122"/>
                <a:ea typeface="思源宋体 Heavy" panose="02020900000000000000" pitchFamily="18" charset="-122"/>
              </a:rPr>
              <a:t>主讲：</a:t>
            </a:r>
            <a:endParaRPr lang="zh-CN" altLang="en-US" sz="1400" dirty="0">
              <a:solidFill>
                <a:srgbClr val="4C678E"/>
              </a:solidFill>
              <a:latin typeface="思源宋体 Heavy" panose="02020900000000000000" pitchFamily="18" charset="-122"/>
              <a:ea typeface="思源宋体 Heavy" panose="02020900000000000000" pitchFamily="18" charset="-122"/>
            </a:endParaRPr>
          </a:p>
        </p:txBody>
      </p:sp>
      <p:sp>
        <p:nvSpPr>
          <p:cNvPr id="30" name="矩形: 圆角 29"/>
          <p:cNvSpPr/>
          <p:nvPr/>
        </p:nvSpPr>
        <p:spPr>
          <a:xfrm>
            <a:off x="6165719" y="5276247"/>
            <a:ext cx="1306061" cy="347242"/>
          </a:xfrm>
          <a:prstGeom prst="roundRect">
            <a:avLst>
              <a:gd name="adj" fmla="val 50000"/>
            </a:avLst>
          </a:prstGeom>
          <a:solidFill>
            <a:srgbClr val="4C67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思源宋体 Heavy" panose="02020900000000000000" pitchFamily="18" charset="-122"/>
                <a:ea typeface="思源宋体 Heavy" panose="02020900000000000000" pitchFamily="18" charset="-122"/>
              </a:rPr>
              <a:t>时间：</a:t>
            </a:r>
            <a:r>
              <a:rPr lang="en-US" altLang="zh-CN" sz="1400" dirty="0">
                <a:solidFill>
                  <a:schemeClr val="bg1"/>
                </a:solidFill>
                <a:latin typeface="思源宋体 Heavy" panose="02020900000000000000" pitchFamily="18" charset="-122"/>
                <a:ea typeface="思源宋体 Heavy" panose="02020900000000000000" pitchFamily="18" charset="-122"/>
              </a:rPr>
              <a:t>1.3</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sp>
        <p:nvSpPr>
          <p:cNvPr id="35" name="文本框 34"/>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GRADUATION DEFENSE</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6" name="文本框 35"/>
          <p:cNvSpPr txBox="1"/>
          <p:nvPr/>
        </p:nvSpPr>
        <p:spPr>
          <a:xfrm>
            <a:off x="4720169" y="4623757"/>
            <a:ext cx="2728539" cy="369332"/>
          </a:xfrm>
          <a:prstGeom prst="rect">
            <a:avLst/>
          </a:prstGeom>
          <a:noFill/>
        </p:spPr>
        <p:txBody>
          <a:bodyPr wrap="square" rtlCol="0">
            <a:spAutoFit/>
          </a:bodyPr>
          <a:lstStyle/>
          <a:p>
            <a:pPr algn="r"/>
            <a:r>
              <a:rPr lang="zh-CN" altLang="en-US" spc="600" dirty="0">
                <a:solidFill>
                  <a:srgbClr val="4C678E"/>
                </a:solidFill>
                <a:latin typeface="+mn-ea"/>
              </a:rPr>
              <a:t>遥感信息工程学院</a:t>
            </a:r>
            <a:endParaRPr lang="zh-CN" altLang="en-US" spc="600" dirty="0">
              <a:solidFill>
                <a:srgbClr val="4C678E"/>
              </a:solidFill>
              <a:latin typeface="+mn-ea"/>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animBg="1"/>
      <p:bldP spid="29" grpId="0" animBg="1"/>
      <p:bldP spid="30" grpId="0" animBg="1"/>
      <p:bldP spid="35"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系统目标</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76225" y="1878239"/>
            <a:ext cx="7037614" cy="3688010"/>
            <a:chOff x="704850" y="1843314"/>
            <a:chExt cx="7037614" cy="3688010"/>
          </a:xfrm>
        </p:grpSpPr>
        <p:sp>
          <p:nvSpPr>
            <p:cNvPr id="18" name="矩形: 圆角 17"/>
            <p:cNvSpPr/>
            <p:nvPr/>
          </p:nvSpPr>
          <p:spPr>
            <a:xfrm>
              <a:off x="704850" y="1843314"/>
              <a:ext cx="7037614" cy="3688010"/>
            </a:xfrm>
            <a:prstGeom prst="roundRect">
              <a:avLst>
                <a:gd name="adj" fmla="val 6041"/>
              </a:avLst>
            </a:prstGeom>
            <a:blipFill dpi="0" rotWithShape="1">
              <a:blip r:embed="rId1"/>
              <a:srcRect/>
              <a:stretch>
                <a:fillRect t="-18156" b="-181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04850" y="1843314"/>
              <a:ext cx="7037614" cy="3688010"/>
            </a:xfrm>
            <a:prstGeom prst="roundRect">
              <a:avLst>
                <a:gd name="adj" fmla="val 6041"/>
              </a:avLst>
            </a:prstGeom>
            <a:gradFill flip="none" rotWithShape="1">
              <a:gsLst>
                <a:gs pos="0">
                  <a:srgbClr val="4C678E">
                    <a:alpha val="94000"/>
                  </a:srgbClr>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10235" y="2354580"/>
            <a:ext cx="2478405" cy="2504440"/>
            <a:chOff x="1028700" y="1853169"/>
            <a:chExt cx="787400" cy="787400"/>
          </a:xfrm>
        </p:grpSpPr>
        <p:sp>
          <p:nvSpPr>
            <p:cNvPr id="20" name="椭圆 19"/>
            <p:cNvSpPr/>
            <p:nvPr/>
          </p:nvSpPr>
          <p:spPr>
            <a:xfrm>
              <a:off x="1028700" y="1853169"/>
              <a:ext cx="787400" cy="787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椭圆 45"/>
            <p:cNvSpPr/>
            <p:nvPr/>
          </p:nvSpPr>
          <p:spPr>
            <a:xfrm>
              <a:off x="1179313" y="2004923"/>
              <a:ext cx="486174" cy="483891"/>
            </a:xfrm>
            <a:custGeom>
              <a:avLst/>
              <a:gdLst>
                <a:gd name="connsiteX0" fmla="*/ 239712 w 338138"/>
                <a:gd name="connsiteY0" fmla="*/ 261938 h 336550"/>
                <a:gd name="connsiteX1" fmla="*/ 179387 w 338138"/>
                <a:gd name="connsiteY1" fmla="*/ 269796 h 336550"/>
                <a:gd name="connsiteX2" fmla="*/ 179387 w 338138"/>
                <a:gd name="connsiteY2" fmla="*/ 314326 h 336550"/>
                <a:gd name="connsiteX3" fmla="*/ 239712 w 338138"/>
                <a:gd name="connsiteY3" fmla="*/ 261938 h 336550"/>
                <a:gd name="connsiteX4" fmla="*/ 100012 w 338138"/>
                <a:gd name="connsiteY4" fmla="*/ 261938 h 336550"/>
                <a:gd name="connsiteX5" fmla="*/ 158750 w 338138"/>
                <a:gd name="connsiteY5" fmla="*/ 314326 h 336550"/>
                <a:gd name="connsiteX6" fmla="*/ 158750 w 338138"/>
                <a:gd name="connsiteY6" fmla="*/ 269796 h 336550"/>
                <a:gd name="connsiteX7" fmla="*/ 100012 w 338138"/>
                <a:gd name="connsiteY7" fmla="*/ 261938 h 336550"/>
                <a:gd name="connsiteX8" fmla="*/ 301625 w 338138"/>
                <a:gd name="connsiteY8" fmla="*/ 231775 h 336550"/>
                <a:gd name="connsiteX9" fmla="*/ 264741 w 338138"/>
                <a:gd name="connsiteY9" fmla="*/ 252603 h 336550"/>
                <a:gd name="connsiteX10" fmla="*/ 239712 w 338138"/>
                <a:gd name="connsiteY10" fmla="*/ 296863 h 336550"/>
                <a:gd name="connsiteX11" fmla="*/ 301625 w 338138"/>
                <a:gd name="connsiteY11" fmla="*/ 231775 h 336550"/>
                <a:gd name="connsiteX12" fmla="*/ 36512 w 338138"/>
                <a:gd name="connsiteY12" fmla="*/ 231775 h 336550"/>
                <a:gd name="connsiteX13" fmla="*/ 98425 w 338138"/>
                <a:gd name="connsiteY13" fmla="*/ 296863 h 336550"/>
                <a:gd name="connsiteX14" fmla="*/ 73396 w 338138"/>
                <a:gd name="connsiteY14" fmla="*/ 252603 h 336550"/>
                <a:gd name="connsiteX15" fmla="*/ 36512 w 338138"/>
                <a:gd name="connsiteY15" fmla="*/ 231775 h 336550"/>
                <a:gd name="connsiteX16" fmla="*/ 279747 w 338138"/>
                <a:gd name="connsiteY16" fmla="*/ 179388 h 336550"/>
                <a:gd name="connsiteX17" fmla="*/ 273050 w 338138"/>
                <a:gd name="connsiteY17" fmla="*/ 225426 h 336550"/>
                <a:gd name="connsiteX18" fmla="*/ 315913 w 338138"/>
                <a:gd name="connsiteY18" fmla="*/ 179388 h 336550"/>
                <a:gd name="connsiteX19" fmla="*/ 279747 w 338138"/>
                <a:gd name="connsiteY19" fmla="*/ 179388 h 336550"/>
                <a:gd name="connsiteX20" fmla="*/ 179387 w 338138"/>
                <a:gd name="connsiteY20" fmla="*/ 179388 h 336550"/>
                <a:gd name="connsiteX21" fmla="*/ 179387 w 338138"/>
                <a:gd name="connsiteY21" fmla="*/ 249238 h 336550"/>
                <a:gd name="connsiteX22" fmla="*/ 249501 w 338138"/>
                <a:gd name="connsiteY22" fmla="*/ 236059 h 336550"/>
                <a:gd name="connsiteX23" fmla="*/ 258762 w 338138"/>
                <a:gd name="connsiteY23" fmla="*/ 179388 h 336550"/>
                <a:gd name="connsiteX24" fmla="*/ 179387 w 338138"/>
                <a:gd name="connsiteY24" fmla="*/ 179388 h 336550"/>
                <a:gd name="connsiteX25" fmla="*/ 273050 w 338138"/>
                <a:gd name="connsiteY25" fmla="*/ 111125 h 336550"/>
                <a:gd name="connsiteX26" fmla="*/ 279747 w 338138"/>
                <a:gd name="connsiteY26" fmla="*/ 157163 h 336550"/>
                <a:gd name="connsiteX27" fmla="*/ 315913 w 338138"/>
                <a:gd name="connsiteY27" fmla="*/ 157163 h 336550"/>
                <a:gd name="connsiteX28" fmla="*/ 273050 w 338138"/>
                <a:gd name="connsiteY28" fmla="*/ 111125 h 336550"/>
                <a:gd name="connsiteX29" fmla="*/ 179387 w 338138"/>
                <a:gd name="connsiteY29" fmla="*/ 87313 h 336550"/>
                <a:gd name="connsiteX30" fmla="*/ 179387 w 338138"/>
                <a:gd name="connsiteY30" fmla="*/ 157163 h 336550"/>
                <a:gd name="connsiteX31" fmla="*/ 258762 w 338138"/>
                <a:gd name="connsiteY31" fmla="*/ 157163 h 336550"/>
                <a:gd name="connsiteX32" fmla="*/ 249501 w 338138"/>
                <a:gd name="connsiteY32" fmla="*/ 100492 h 336550"/>
                <a:gd name="connsiteX33" fmla="*/ 179387 w 338138"/>
                <a:gd name="connsiteY33" fmla="*/ 87313 h 336550"/>
                <a:gd name="connsiteX34" fmla="*/ 239712 w 338138"/>
                <a:gd name="connsiteY34" fmla="*/ 39688 h 336550"/>
                <a:gd name="connsiteX35" fmla="*/ 264741 w 338138"/>
                <a:gd name="connsiteY35" fmla="*/ 83948 h 336550"/>
                <a:gd name="connsiteX36" fmla="*/ 301625 w 338138"/>
                <a:gd name="connsiteY36" fmla="*/ 104776 h 336550"/>
                <a:gd name="connsiteX37" fmla="*/ 239712 w 338138"/>
                <a:gd name="connsiteY37" fmla="*/ 39688 h 336550"/>
                <a:gd name="connsiteX38" fmla="*/ 89694 w 338138"/>
                <a:gd name="connsiteY38" fmla="*/ 31750 h 336550"/>
                <a:gd name="connsiteX39" fmla="*/ 61912 w 338138"/>
                <a:gd name="connsiteY39" fmla="*/ 59532 h 336550"/>
                <a:gd name="connsiteX40" fmla="*/ 89694 w 338138"/>
                <a:gd name="connsiteY40" fmla="*/ 87314 h 336550"/>
                <a:gd name="connsiteX41" fmla="*/ 117476 w 338138"/>
                <a:gd name="connsiteY41" fmla="*/ 59532 h 336550"/>
                <a:gd name="connsiteX42" fmla="*/ 89694 w 338138"/>
                <a:gd name="connsiteY42" fmla="*/ 31750 h 336550"/>
                <a:gd name="connsiteX43" fmla="*/ 179387 w 338138"/>
                <a:gd name="connsiteY43" fmla="*/ 22225 h 336550"/>
                <a:gd name="connsiteX44" fmla="*/ 179387 w 338138"/>
                <a:gd name="connsiteY44" fmla="*/ 66755 h 336550"/>
                <a:gd name="connsiteX45" fmla="*/ 239712 w 338138"/>
                <a:gd name="connsiteY45" fmla="*/ 74613 h 336550"/>
                <a:gd name="connsiteX46" fmla="*/ 179387 w 338138"/>
                <a:gd name="connsiteY46" fmla="*/ 22225 h 336550"/>
                <a:gd name="connsiteX47" fmla="*/ 169069 w 338138"/>
                <a:gd name="connsiteY47" fmla="*/ 0 h 336550"/>
                <a:gd name="connsiteX48" fmla="*/ 338138 w 338138"/>
                <a:gd name="connsiteY48" fmla="*/ 157758 h 336550"/>
                <a:gd name="connsiteX49" fmla="*/ 338138 w 338138"/>
                <a:gd name="connsiteY49" fmla="*/ 178792 h 336550"/>
                <a:gd name="connsiteX50" fmla="*/ 169069 w 338138"/>
                <a:gd name="connsiteY50" fmla="*/ 336550 h 336550"/>
                <a:gd name="connsiteX51" fmla="*/ 0 w 338138"/>
                <a:gd name="connsiteY51" fmla="*/ 178792 h 336550"/>
                <a:gd name="connsiteX52" fmla="*/ 0 w 338138"/>
                <a:gd name="connsiteY52" fmla="*/ 157758 h 336550"/>
                <a:gd name="connsiteX53" fmla="*/ 21133 w 338138"/>
                <a:gd name="connsiteY53" fmla="*/ 86767 h 336550"/>
                <a:gd name="connsiteX54" fmla="*/ 38305 w 338138"/>
                <a:gd name="connsiteY54" fmla="*/ 131465 h 336550"/>
                <a:gd name="connsiteX55" fmla="*/ 22454 w 338138"/>
                <a:gd name="connsiteY55" fmla="*/ 157758 h 336550"/>
                <a:gd name="connsiteX56" fmla="*/ 47551 w 338138"/>
                <a:gd name="connsiteY56" fmla="*/ 157758 h 336550"/>
                <a:gd name="connsiteX57" fmla="*/ 55476 w 338138"/>
                <a:gd name="connsiteY57" fmla="*/ 178792 h 336550"/>
                <a:gd name="connsiteX58" fmla="*/ 22454 w 338138"/>
                <a:gd name="connsiteY58" fmla="*/ 178792 h 336550"/>
                <a:gd name="connsiteX59" fmla="*/ 64722 w 338138"/>
                <a:gd name="connsiteY59" fmla="*/ 224805 h 336550"/>
                <a:gd name="connsiteX60" fmla="*/ 58117 w 338138"/>
                <a:gd name="connsiteY60" fmla="*/ 187995 h 336550"/>
                <a:gd name="connsiteX61" fmla="*/ 73968 w 338138"/>
                <a:gd name="connsiteY61" fmla="*/ 228749 h 336550"/>
                <a:gd name="connsiteX62" fmla="*/ 84534 w 338138"/>
                <a:gd name="connsiteY62" fmla="*/ 257671 h 336550"/>
                <a:gd name="connsiteX63" fmla="*/ 93780 w 338138"/>
                <a:gd name="connsiteY63" fmla="*/ 237952 h 336550"/>
                <a:gd name="connsiteX64" fmla="*/ 158502 w 338138"/>
                <a:gd name="connsiteY64" fmla="*/ 248469 h 336550"/>
                <a:gd name="connsiteX65" fmla="*/ 158502 w 338138"/>
                <a:gd name="connsiteY65" fmla="*/ 178792 h 336550"/>
                <a:gd name="connsiteX66" fmla="*/ 118877 w 338138"/>
                <a:gd name="connsiteY66" fmla="*/ 178792 h 336550"/>
                <a:gd name="connsiteX67" fmla="*/ 128122 w 338138"/>
                <a:gd name="connsiteY67" fmla="*/ 157758 h 336550"/>
                <a:gd name="connsiteX68" fmla="*/ 158502 w 338138"/>
                <a:gd name="connsiteY68" fmla="*/ 157758 h 336550"/>
                <a:gd name="connsiteX69" fmla="*/ 158502 w 338138"/>
                <a:gd name="connsiteY69" fmla="*/ 88081 h 336550"/>
                <a:gd name="connsiteX70" fmla="*/ 157181 w 338138"/>
                <a:gd name="connsiteY70" fmla="*/ 88081 h 336550"/>
                <a:gd name="connsiteX71" fmla="*/ 158502 w 338138"/>
                <a:gd name="connsiteY71" fmla="*/ 85452 h 336550"/>
                <a:gd name="connsiteX72" fmla="*/ 162465 w 338138"/>
                <a:gd name="connsiteY72" fmla="*/ 59159 h 336550"/>
                <a:gd name="connsiteX73" fmla="*/ 158502 w 338138"/>
                <a:gd name="connsiteY73" fmla="*/ 35495 h 336550"/>
                <a:gd name="connsiteX74" fmla="*/ 158502 w 338138"/>
                <a:gd name="connsiteY74" fmla="*/ 22349 h 336550"/>
                <a:gd name="connsiteX75" fmla="*/ 153219 w 338138"/>
                <a:gd name="connsiteY75" fmla="*/ 23664 h 336550"/>
                <a:gd name="connsiteX76" fmla="*/ 136048 w 338138"/>
                <a:gd name="connsiteY76" fmla="*/ 3944 h 336550"/>
                <a:gd name="connsiteX77" fmla="*/ 169069 w 338138"/>
                <a:gd name="connsiteY77" fmla="*/ 0 h 336550"/>
                <a:gd name="connsiteX78" fmla="*/ 90348 w 338138"/>
                <a:gd name="connsiteY78" fmla="*/ 0 h 336550"/>
                <a:gd name="connsiteX79" fmla="*/ 149225 w 338138"/>
                <a:gd name="connsiteY79" fmla="*/ 59251 h 336550"/>
                <a:gd name="connsiteX80" fmla="*/ 145300 w 338138"/>
                <a:gd name="connsiteY80" fmla="*/ 80318 h 336550"/>
                <a:gd name="connsiteX81" fmla="*/ 86422 w 338138"/>
                <a:gd name="connsiteY81" fmla="*/ 223838 h 336550"/>
                <a:gd name="connsiteX82" fmla="*/ 34087 w 338138"/>
                <a:gd name="connsiteY82" fmla="*/ 79002 h 336550"/>
                <a:gd name="connsiteX83" fmla="*/ 30162 w 338138"/>
                <a:gd name="connsiteY83" fmla="*/ 59251 h 336550"/>
                <a:gd name="connsiteX84" fmla="*/ 90348 w 338138"/>
                <a:gd name="connsiteY8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8138" h="336550">
                  <a:moveTo>
                    <a:pt x="239712" y="261938"/>
                  </a:moveTo>
                  <a:cubicBezTo>
                    <a:pt x="220944" y="267177"/>
                    <a:pt x="200836" y="269796"/>
                    <a:pt x="179387" y="269796"/>
                  </a:cubicBezTo>
                  <a:cubicBezTo>
                    <a:pt x="179387" y="269796"/>
                    <a:pt x="179387" y="269796"/>
                    <a:pt x="179387" y="314326"/>
                  </a:cubicBezTo>
                  <a:cubicBezTo>
                    <a:pt x="203517" y="310397"/>
                    <a:pt x="224966" y="290752"/>
                    <a:pt x="239712" y="261938"/>
                  </a:cubicBezTo>
                  <a:close/>
                  <a:moveTo>
                    <a:pt x="100012" y="261938"/>
                  </a:moveTo>
                  <a:cubicBezTo>
                    <a:pt x="114370" y="290752"/>
                    <a:pt x="135255" y="310397"/>
                    <a:pt x="158750" y="314326"/>
                  </a:cubicBezTo>
                  <a:lnTo>
                    <a:pt x="158750" y="269796"/>
                  </a:lnTo>
                  <a:cubicBezTo>
                    <a:pt x="137865" y="269796"/>
                    <a:pt x="118286" y="267177"/>
                    <a:pt x="100012" y="261938"/>
                  </a:cubicBezTo>
                  <a:close/>
                  <a:moveTo>
                    <a:pt x="301625" y="231775"/>
                  </a:moveTo>
                  <a:cubicBezTo>
                    <a:pt x="291087" y="239586"/>
                    <a:pt x="279231" y="247396"/>
                    <a:pt x="264741" y="252603"/>
                  </a:cubicBezTo>
                  <a:cubicBezTo>
                    <a:pt x="258154" y="269526"/>
                    <a:pt x="250250" y="283846"/>
                    <a:pt x="239712" y="296863"/>
                  </a:cubicBezTo>
                  <a:cubicBezTo>
                    <a:pt x="267375" y="281242"/>
                    <a:pt x="288452" y="259112"/>
                    <a:pt x="301625" y="231775"/>
                  </a:cubicBezTo>
                  <a:close/>
                  <a:moveTo>
                    <a:pt x="36512" y="231775"/>
                  </a:moveTo>
                  <a:cubicBezTo>
                    <a:pt x="49685" y="259112"/>
                    <a:pt x="72079" y="281242"/>
                    <a:pt x="98425" y="296863"/>
                  </a:cubicBezTo>
                  <a:cubicBezTo>
                    <a:pt x="87886" y="283846"/>
                    <a:pt x="79983" y="269526"/>
                    <a:pt x="73396" y="252603"/>
                  </a:cubicBezTo>
                  <a:cubicBezTo>
                    <a:pt x="58906" y="247396"/>
                    <a:pt x="47050" y="239586"/>
                    <a:pt x="36512" y="231775"/>
                  </a:cubicBezTo>
                  <a:close/>
                  <a:moveTo>
                    <a:pt x="279747" y="179388"/>
                  </a:moveTo>
                  <a:cubicBezTo>
                    <a:pt x="279747" y="195173"/>
                    <a:pt x="277069" y="210957"/>
                    <a:pt x="273050" y="225426"/>
                  </a:cubicBezTo>
                  <a:cubicBezTo>
                    <a:pt x="295821" y="213588"/>
                    <a:pt x="310555" y="196488"/>
                    <a:pt x="315913" y="179388"/>
                  </a:cubicBezTo>
                  <a:cubicBezTo>
                    <a:pt x="315913" y="179388"/>
                    <a:pt x="315913" y="179388"/>
                    <a:pt x="279747" y="179388"/>
                  </a:cubicBezTo>
                  <a:close/>
                  <a:moveTo>
                    <a:pt x="179387" y="179388"/>
                  </a:moveTo>
                  <a:cubicBezTo>
                    <a:pt x="179387" y="179388"/>
                    <a:pt x="179387" y="179388"/>
                    <a:pt x="179387" y="249238"/>
                  </a:cubicBezTo>
                  <a:cubicBezTo>
                    <a:pt x="204522" y="249238"/>
                    <a:pt x="228335" y="243966"/>
                    <a:pt x="249501" y="236059"/>
                  </a:cubicBezTo>
                  <a:cubicBezTo>
                    <a:pt x="254793" y="218926"/>
                    <a:pt x="257439" y="200475"/>
                    <a:pt x="258762" y="179388"/>
                  </a:cubicBezTo>
                  <a:cubicBezTo>
                    <a:pt x="258762" y="179388"/>
                    <a:pt x="258762" y="179388"/>
                    <a:pt x="179387" y="179388"/>
                  </a:cubicBezTo>
                  <a:close/>
                  <a:moveTo>
                    <a:pt x="273050" y="111125"/>
                  </a:moveTo>
                  <a:cubicBezTo>
                    <a:pt x="277069" y="125594"/>
                    <a:pt x="279747" y="141379"/>
                    <a:pt x="279747" y="157163"/>
                  </a:cubicBezTo>
                  <a:lnTo>
                    <a:pt x="315913" y="157163"/>
                  </a:lnTo>
                  <a:cubicBezTo>
                    <a:pt x="310555" y="140063"/>
                    <a:pt x="295821" y="122963"/>
                    <a:pt x="273050" y="111125"/>
                  </a:cubicBezTo>
                  <a:close/>
                  <a:moveTo>
                    <a:pt x="179387" y="87313"/>
                  </a:moveTo>
                  <a:lnTo>
                    <a:pt x="179387" y="157163"/>
                  </a:lnTo>
                  <a:cubicBezTo>
                    <a:pt x="179387" y="157163"/>
                    <a:pt x="179387" y="157163"/>
                    <a:pt x="258762" y="157163"/>
                  </a:cubicBezTo>
                  <a:cubicBezTo>
                    <a:pt x="257439" y="136076"/>
                    <a:pt x="254793" y="117625"/>
                    <a:pt x="249501" y="100492"/>
                  </a:cubicBezTo>
                  <a:cubicBezTo>
                    <a:pt x="228335" y="92585"/>
                    <a:pt x="204522" y="87313"/>
                    <a:pt x="179387" y="87313"/>
                  </a:cubicBezTo>
                  <a:close/>
                  <a:moveTo>
                    <a:pt x="239712" y="39688"/>
                  </a:moveTo>
                  <a:cubicBezTo>
                    <a:pt x="250250" y="52705"/>
                    <a:pt x="258154" y="67025"/>
                    <a:pt x="264741" y="83948"/>
                  </a:cubicBezTo>
                  <a:cubicBezTo>
                    <a:pt x="279231" y="89155"/>
                    <a:pt x="291087" y="96965"/>
                    <a:pt x="301625" y="104776"/>
                  </a:cubicBezTo>
                  <a:cubicBezTo>
                    <a:pt x="288452" y="77439"/>
                    <a:pt x="267375" y="55309"/>
                    <a:pt x="239712" y="39688"/>
                  </a:cubicBezTo>
                  <a:close/>
                  <a:moveTo>
                    <a:pt x="89694" y="31750"/>
                  </a:moveTo>
                  <a:cubicBezTo>
                    <a:pt x="74350" y="31750"/>
                    <a:pt x="61912" y="44188"/>
                    <a:pt x="61912" y="59532"/>
                  </a:cubicBezTo>
                  <a:cubicBezTo>
                    <a:pt x="61912" y="74876"/>
                    <a:pt x="74350" y="87314"/>
                    <a:pt x="89694" y="87314"/>
                  </a:cubicBezTo>
                  <a:cubicBezTo>
                    <a:pt x="105038" y="87314"/>
                    <a:pt x="117476" y="74876"/>
                    <a:pt x="117476" y="59532"/>
                  </a:cubicBezTo>
                  <a:cubicBezTo>
                    <a:pt x="117476" y="44188"/>
                    <a:pt x="105038" y="31750"/>
                    <a:pt x="89694" y="31750"/>
                  </a:cubicBezTo>
                  <a:close/>
                  <a:moveTo>
                    <a:pt x="179387" y="22225"/>
                  </a:moveTo>
                  <a:lnTo>
                    <a:pt x="179387" y="66755"/>
                  </a:lnTo>
                  <a:cubicBezTo>
                    <a:pt x="200836" y="66755"/>
                    <a:pt x="220944" y="69374"/>
                    <a:pt x="239712" y="74613"/>
                  </a:cubicBezTo>
                  <a:cubicBezTo>
                    <a:pt x="224966" y="45799"/>
                    <a:pt x="203517" y="26154"/>
                    <a:pt x="179387" y="22225"/>
                  </a:cubicBezTo>
                  <a:close/>
                  <a:moveTo>
                    <a:pt x="169069" y="0"/>
                  </a:moveTo>
                  <a:cubicBezTo>
                    <a:pt x="258887" y="0"/>
                    <a:pt x="331534" y="69676"/>
                    <a:pt x="338138" y="157758"/>
                  </a:cubicBezTo>
                  <a:lnTo>
                    <a:pt x="338138" y="178792"/>
                  </a:lnTo>
                  <a:cubicBezTo>
                    <a:pt x="331534" y="266874"/>
                    <a:pt x="258887" y="336550"/>
                    <a:pt x="169069" y="336550"/>
                  </a:cubicBezTo>
                  <a:cubicBezTo>
                    <a:pt x="79251" y="336550"/>
                    <a:pt x="6604" y="266874"/>
                    <a:pt x="0" y="178792"/>
                  </a:cubicBezTo>
                  <a:cubicBezTo>
                    <a:pt x="0" y="178792"/>
                    <a:pt x="0" y="178792"/>
                    <a:pt x="0" y="157758"/>
                  </a:cubicBezTo>
                  <a:cubicBezTo>
                    <a:pt x="2642" y="131465"/>
                    <a:pt x="9246" y="107801"/>
                    <a:pt x="21133" y="86767"/>
                  </a:cubicBezTo>
                  <a:cubicBezTo>
                    <a:pt x="25096" y="95969"/>
                    <a:pt x="30379" y="113060"/>
                    <a:pt x="38305" y="131465"/>
                  </a:cubicBezTo>
                  <a:cubicBezTo>
                    <a:pt x="30379" y="139353"/>
                    <a:pt x="25096" y="148555"/>
                    <a:pt x="22454" y="157758"/>
                  </a:cubicBezTo>
                  <a:cubicBezTo>
                    <a:pt x="22454" y="157758"/>
                    <a:pt x="22454" y="157758"/>
                    <a:pt x="47551" y="157758"/>
                  </a:cubicBezTo>
                  <a:cubicBezTo>
                    <a:pt x="50192" y="164331"/>
                    <a:pt x="52834" y="172219"/>
                    <a:pt x="55476" y="178792"/>
                  </a:cubicBezTo>
                  <a:cubicBezTo>
                    <a:pt x="55476" y="178792"/>
                    <a:pt x="55476" y="178792"/>
                    <a:pt x="22454" y="178792"/>
                  </a:cubicBezTo>
                  <a:cubicBezTo>
                    <a:pt x="27738" y="195883"/>
                    <a:pt x="42267" y="212973"/>
                    <a:pt x="64722" y="224805"/>
                  </a:cubicBezTo>
                  <a:cubicBezTo>
                    <a:pt x="62080" y="212973"/>
                    <a:pt x="59438" y="201141"/>
                    <a:pt x="58117" y="187995"/>
                  </a:cubicBezTo>
                  <a:cubicBezTo>
                    <a:pt x="66042" y="210344"/>
                    <a:pt x="72647" y="226120"/>
                    <a:pt x="73968" y="228749"/>
                  </a:cubicBezTo>
                  <a:cubicBezTo>
                    <a:pt x="73968" y="228749"/>
                    <a:pt x="73968" y="228749"/>
                    <a:pt x="84534" y="257671"/>
                  </a:cubicBezTo>
                  <a:cubicBezTo>
                    <a:pt x="84534" y="257671"/>
                    <a:pt x="84534" y="257671"/>
                    <a:pt x="93780" y="237952"/>
                  </a:cubicBezTo>
                  <a:cubicBezTo>
                    <a:pt x="113593" y="243210"/>
                    <a:pt x="134727" y="248469"/>
                    <a:pt x="158502" y="248469"/>
                  </a:cubicBezTo>
                  <a:cubicBezTo>
                    <a:pt x="158502" y="248469"/>
                    <a:pt x="158502" y="248469"/>
                    <a:pt x="158502" y="178792"/>
                  </a:cubicBezTo>
                  <a:cubicBezTo>
                    <a:pt x="158502" y="178792"/>
                    <a:pt x="158502" y="178792"/>
                    <a:pt x="118877" y="178792"/>
                  </a:cubicBezTo>
                  <a:cubicBezTo>
                    <a:pt x="122839" y="172219"/>
                    <a:pt x="125481" y="164331"/>
                    <a:pt x="128122" y="157758"/>
                  </a:cubicBezTo>
                  <a:cubicBezTo>
                    <a:pt x="128122" y="157758"/>
                    <a:pt x="128122" y="157758"/>
                    <a:pt x="158502" y="157758"/>
                  </a:cubicBezTo>
                  <a:cubicBezTo>
                    <a:pt x="158502" y="157758"/>
                    <a:pt x="158502" y="157758"/>
                    <a:pt x="158502" y="88081"/>
                  </a:cubicBezTo>
                  <a:cubicBezTo>
                    <a:pt x="158502" y="88081"/>
                    <a:pt x="157181" y="88081"/>
                    <a:pt x="157181" y="88081"/>
                  </a:cubicBezTo>
                  <a:cubicBezTo>
                    <a:pt x="157181" y="86767"/>
                    <a:pt x="157181" y="85452"/>
                    <a:pt x="158502" y="85452"/>
                  </a:cubicBezTo>
                  <a:cubicBezTo>
                    <a:pt x="161144" y="77564"/>
                    <a:pt x="162465" y="68362"/>
                    <a:pt x="162465" y="59159"/>
                  </a:cubicBezTo>
                  <a:cubicBezTo>
                    <a:pt x="162465" y="51271"/>
                    <a:pt x="161144" y="43383"/>
                    <a:pt x="158502" y="35495"/>
                  </a:cubicBezTo>
                  <a:cubicBezTo>
                    <a:pt x="158502" y="35495"/>
                    <a:pt x="158502" y="35495"/>
                    <a:pt x="158502" y="22349"/>
                  </a:cubicBezTo>
                  <a:cubicBezTo>
                    <a:pt x="157181" y="22349"/>
                    <a:pt x="154539" y="23664"/>
                    <a:pt x="153219" y="23664"/>
                  </a:cubicBezTo>
                  <a:cubicBezTo>
                    <a:pt x="147935" y="15776"/>
                    <a:pt x="142652" y="9202"/>
                    <a:pt x="136048" y="3944"/>
                  </a:cubicBezTo>
                  <a:cubicBezTo>
                    <a:pt x="146614" y="1315"/>
                    <a:pt x="157181" y="0"/>
                    <a:pt x="169069" y="0"/>
                  </a:cubicBezTo>
                  <a:close/>
                  <a:moveTo>
                    <a:pt x="90348" y="0"/>
                  </a:moveTo>
                  <a:cubicBezTo>
                    <a:pt x="123057" y="0"/>
                    <a:pt x="149225" y="26334"/>
                    <a:pt x="149225" y="59251"/>
                  </a:cubicBezTo>
                  <a:cubicBezTo>
                    <a:pt x="149225" y="67151"/>
                    <a:pt x="147916" y="73735"/>
                    <a:pt x="145300" y="80318"/>
                  </a:cubicBezTo>
                  <a:cubicBezTo>
                    <a:pt x="137449" y="104019"/>
                    <a:pt x="86422" y="223838"/>
                    <a:pt x="86422" y="223838"/>
                  </a:cubicBezTo>
                  <a:cubicBezTo>
                    <a:pt x="86422" y="223838"/>
                    <a:pt x="38012" y="93485"/>
                    <a:pt x="34087" y="79002"/>
                  </a:cubicBezTo>
                  <a:cubicBezTo>
                    <a:pt x="31470" y="72418"/>
                    <a:pt x="30162" y="65835"/>
                    <a:pt x="30162" y="59251"/>
                  </a:cubicBezTo>
                  <a:cubicBezTo>
                    <a:pt x="30162" y="26334"/>
                    <a:pt x="57638" y="0"/>
                    <a:pt x="90348" y="0"/>
                  </a:cubicBez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mn-ea"/>
                <a:sym typeface="+mn-lt"/>
              </a:endParaRPr>
            </a:p>
          </p:txBody>
        </p:sp>
      </p:grpSp>
      <p:sp>
        <p:nvSpPr>
          <p:cNvPr id="24" name="矩形 23"/>
          <p:cNvSpPr/>
          <p:nvPr/>
        </p:nvSpPr>
        <p:spPr>
          <a:xfrm>
            <a:off x="3377565" y="1878330"/>
            <a:ext cx="3705225" cy="3739515"/>
          </a:xfrm>
          <a:prstGeom prst="rect">
            <a:avLst/>
          </a:prstGeom>
          <a:noFill/>
        </p:spPr>
        <p:txBody>
          <a:bodyPr wrap="square" lIns="0" tIns="0" rIns="0" bIns="0" rtlCol="0">
            <a:spAutoFit/>
          </a:bodyPr>
          <a:lstStyle/>
          <a:p>
            <a:pPr algn="just" hangingPunct="0">
              <a:lnSpc>
                <a:spcPct val="150000"/>
              </a:lnSpc>
            </a:pPr>
            <a:r>
              <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rPr>
              <a:t>系统总体目标是以冬奥会相关地理及其他类型数据为依据，以GIS技术的理论和方法为支撑，结合其他Web技术，建立</a:t>
            </a:r>
            <a:r>
              <a:rPr lang="zh-CN" altLang="en-US" dirty="0">
                <a:solidFill>
                  <a:srgbClr val="FF0000"/>
                </a:solidFill>
                <a:latin typeface="思源黑体 CN Normal" panose="020B0400000000000000" pitchFamily="34" charset="-122"/>
                <a:ea typeface="思源黑体 CN Normal" panose="020B0400000000000000" pitchFamily="34" charset="-122"/>
                <a:cs typeface="+mn-ea"/>
                <a:sym typeface="+mn-lt"/>
              </a:rPr>
              <a:t>基于Web的冬奥会GIS服务平台</a:t>
            </a:r>
            <a:r>
              <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rPr>
              <a:t>。  </a:t>
            </a:r>
            <a:endPar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rPr>
              <a:t>该系统以冬奥会受众为核心，通过分析不同用户及其需求实现对冬奥会及其相关信息的浏览、查询、分析、路径规划等功能。</a:t>
            </a:r>
            <a:endPar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pic>
        <p:nvPicPr>
          <p:cNvPr id="11" name="图片 10"/>
          <p:cNvPicPr>
            <a:picLocks noChangeAspect="1"/>
          </p:cNvPicPr>
          <p:nvPr/>
        </p:nvPicPr>
        <p:blipFill>
          <a:blip r:embed="rId2"/>
          <a:srcRect r="31861"/>
          <a:stretch>
            <a:fillRect/>
          </a:stretch>
        </p:blipFill>
        <p:spPr>
          <a:xfrm>
            <a:off x="7473315" y="1878330"/>
            <a:ext cx="4575810" cy="3677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3882491" y="591252"/>
            <a:ext cx="4017324" cy="583565"/>
          </a:xfrm>
          <a:prstGeom prst="rect">
            <a:avLst/>
          </a:prstGeom>
          <a:noFill/>
        </p:spPr>
        <p:txBody>
          <a:bodyPr wrap="square" rtlCol="0">
            <a:spAutoFit/>
          </a:bodyPr>
          <a:lstStyle/>
          <a:p>
            <a:pPr algn="ctr"/>
            <a:r>
              <a:rPr lang="en-US" altLang="zh-CN" sz="3200" spc="600" dirty="0">
                <a:solidFill>
                  <a:srgbClr val="4C678E"/>
                </a:solidFill>
                <a:latin typeface="Times New Roman" panose="02020603050405020304" pitchFamily="18" charset="0"/>
                <a:ea typeface="思源宋体 Heavy" panose="02020900000000000000" pitchFamily="18" charset="-122"/>
                <a:cs typeface="Times New Roman" panose="02020603050405020304" pitchFamily="18" charset="0"/>
              </a:rPr>
              <a:t>Django</a:t>
            </a:r>
            <a:r>
              <a:rPr lang="zh-CN" altLang="en-US" sz="3200" spc="600" dirty="0">
                <a:solidFill>
                  <a:srgbClr val="4C678E"/>
                </a:solidFill>
                <a:latin typeface="思源宋体 Heavy" panose="02020900000000000000" pitchFamily="18" charset="-122"/>
                <a:ea typeface="思源宋体 Heavy" panose="02020900000000000000" pitchFamily="18" charset="-122"/>
              </a:rPr>
              <a:t>框架介绍</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2729740" y="922390"/>
            <a:ext cx="6271756" cy="342047"/>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7661775" y="1079500"/>
            <a:ext cx="4442783" cy="5473772"/>
          </a:xfrm>
          <a:prstGeom prst="rect">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55016" y="1492999"/>
            <a:ext cx="7062701" cy="782074"/>
          </a:xfrm>
          <a:prstGeom prst="rect">
            <a:avLst/>
          </a:prstGeom>
          <a:noFill/>
        </p:spPr>
        <p:txBody>
          <a:bodyPr wrap="square" lIns="0" tIns="0" rIns="0" bIns="0" rtlCol="0">
            <a:spAutoFit/>
          </a:bodyPr>
          <a:lstStyle/>
          <a:p>
            <a:pPr algn="just" hangingPunct="0">
              <a:lnSpc>
                <a:spcPct val="15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Django </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项目是一个基于</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MVC</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构造的</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Python</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定制框架。具体分为模型</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(Model)</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、模板</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(Template)</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和视图</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(Views)</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三个模块，称为 </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MTV</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模式。</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nvGrpSpPr>
          <p:cNvPr id="16" name="组合 15"/>
          <p:cNvGrpSpPr/>
          <p:nvPr/>
        </p:nvGrpSpPr>
        <p:grpSpPr>
          <a:xfrm>
            <a:off x="354267" y="2552712"/>
            <a:ext cx="834390" cy="804412"/>
            <a:chOff x="989965" y="4406900"/>
            <a:chExt cx="848360" cy="817880"/>
          </a:xfrm>
        </p:grpSpPr>
        <p:sp>
          <p:nvSpPr>
            <p:cNvPr id="54" name="圆角矩形 17"/>
            <p:cNvSpPr/>
            <p:nvPr/>
          </p:nvSpPr>
          <p:spPr>
            <a:xfrm>
              <a:off x="989965"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59" name="组合 58"/>
            <p:cNvGrpSpPr/>
            <p:nvPr/>
          </p:nvGrpSpPr>
          <p:grpSpPr>
            <a:xfrm>
              <a:off x="1238870" y="4665096"/>
              <a:ext cx="315240" cy="301489"/>
              <a:chOff x="1004888" y="993775"/>
              <a:chExt cx="2438400" cy="2332038"/>
            </a:xfrm>
            <a:solidFill>
              <a:srgbClr val="FEFEFE"/>
            </a:solidFill>
          </p:grpSpPr>
          <p:sp>
            <p:nvSpPr>
              <p:cNvPr id="64"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sp>
            <p:nvSpPr>
              <p:cNvPr id="65" name="任意多边形 27"/>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sz="2000">
                  <a:solidFill>
                    <a:prstClr val="black"/>
                  </a:solidFill>
                  <a:latin typeface="思源黑体 Medium" panose="020B0600000000000000" charset="-122"/>
                  <a:ea typeface="思源黑体 Medium" panose="020B0600000000000000" charset="-122"/>
                </a:endParaRPr>
              </a:p>
            </p:txBody>
          </p:sp>
        </p:grpSp>
      </p:grpSp>
      <p:grpSp>
        <p:nvGrpSpPr>
          <p:cNvPr id="15" name="组合 14"/>
          <p:cNvGrpSpPr/>
          <p:nvPr/>
        </p:nvGrpSpPr>
        <p:grpSpPr>
          <a:xfrm>
            <a:off x="354267" y="3611068"/>
            <a:ext cx="834390" cy="804412"/>
            <a:chOff x="2352040" y="4406900"/>
            <a:chExt cx="848360" cy="817880"/>
          </a:xfrm>
        </p:grpSpPr>
        <p:sp>
          <p:nvSpPr>
            <p:cNvPr id="56" name="圆角矩形 22"/>
            <p:cNvSpPr/>
            <p:nvPr/>
          </p:nvSpPr>
          <p:spPr>
            <a:xfrm>
              <a:off x="2352040"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66" name="组合 65"/>
            <p:cNvGrpSpPr>
              <a:grpSpLocks noChangeAspect="1"/>
            </p:cNvGrpSpPr>
            <p:nvPr/>
          </p:nvGrpSpPr>
          <p:grpSpPr>
            <a:xfrm>
              <a:off x="2553905" y="4656337"/>
              <a:ext cx="419852" cy="319007"/>
              <a:chOff x="4268086" y="4221191"/>
              <a:chExt cx="509646" cy="387231"/>
            </a:xfrm>
            <a:solidFill>
              <a:schemeClr val="bg1"/>
            </a:solidFill>
          </p:grpSpPr>
          <p:sp>
            <p:nvSpPr>
              <p:cNvPr id="67"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sp>
            <p:nvSpPr>
              <p:cNvPr id="68"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grpSp>
      </p:grpSp>
      <p:grpSp>
        <p:nvGrpSpPr>
          <p:cNvPr id="13" name="组合 12"/>
          <p:cNvGrpSpPr/>
          <p:nvPr/>
        </p:nvGrpSpPr>
        <p:grpSpPr>
          <a:xfrm>
            <a:off x="367262" y="5776358"/>
            <a:ext cx="834390" cy="804412"/>
            <a:chOff x="5076825" y="4406900"/>
            <a:chExt cx="848360" cy="817880"/>
          </a:xfrm>
        </p:grpSpPr>
        <p:sp>
          <p:nvSpPr>
            <p:cNvPr id="58" name="圆角矩形 24"/>
            <p:cNvSpPr/>
            <p:nvPr/>
          </p:nvSpPr>
          <p:spPr>
            <a:xfrm>
              <a:off x="5076825"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69" name="组合 68"/>
            <p:cNvGrpSpPr/>
            <p:nvPr/>
          </p:nvGrpSpPr>
          <p:grpSpPr>
            <a:xfrm>
              <a:off x="5357784" y="4635047"/>
              <a:ext cx="282736" cy="361586"/>
              <a:chOff x="1605186" y="572440"/>
              <a:chExt cx="563562" cy="720725"/>
            </a:xfrm>
            <a:solidFill>
              <a:schemeClr val="bg1"/>
            </a:solidFill>
          </p:grpSpPr>
          <p:sp>
            <p:nvSpPr>
              <p:cNvPr id="70"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1"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2"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grpSp>
      </p:grpSp>
      <p:grpSp>
        <p:nvGrpSpPr>
          <p:cNvPr id="14" name="组合 13"/>
          <p:cNvGrpSpPr/>
          <p:nvPr/>
        </p:nvGrpSpPr>
        <p:grpSpPr>
          <a:xfrm>
            <a:off x="367262" y="4694476"/>
            <a:ext cx="834390" cy="804412"/>
            <a:chOff x="3714750" y="4406900"/>
            <a:chExt cx="848360" cy="817880"/>
          </a:xfrm>
        </p:grpSpPr>
        <p:sp>
          <p:nvSpPr>
            <p:cNvPr id="57" name="圆角矩形 23"/>
            <p:cNvSpPr/>
            <p:nvPr/>
          </p:nvSpPr>
          <p:spPr>
            <a:xfrm>
              <a:off x="3714750"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73" name="组合 72"/>
            <p:cNvGrpSpPr>
              <a:grpSpLocks noChangeAspect="1"/>
            </p:cNvGrpSpPr>
            <p:nvPr/>
          </p:nvGrpSpPr>
          <p:grpSpPr>
            <a:xfrm>
              <a:off x="3981499" y="4624125"/>
              <a:ext cx="342861" cy="383431"/>
              <a:chOff x="5999255" y="3275006"/>
              <a:chExt cx="402656" cy="450303"/>
            </a:xfrm>
            <a:solidFill>
              <a:srgbClr val="FEFEFE"/>
            </a:solidFill>
            <a:effectLst/>
          </p:grpSpPr>
          <p:sp>
            <p:nvSpPr>
              <p:cNvPr id="74"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5"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6"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7"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8"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grpSp>
      </p:grpSp>
      <p:pic>
        <p:nvPicPr>
          <p:cNvPr id="1026" name="图片 1" descr="IMG_256"/>
          <p:cNvPicPr>
            <a:picLocks noChangeAspect="1" noChangeArrowheads="1"/>
          </p:cNvPicPr>
          <p:nvPr/>
        </p:nvPicPr>
        <p:blipFill rotWithShape="1">
          <a:blip r:embed="rId1">
            <a:extLst>
              <a:ext uri="{28A0092B-C50C-407E-A947-70E740481C1C}">
                <a14:useLocalDpi xmlns:a14="http://schemas.microsoft.com/office/drawing/2010/main" val="0"/>
              </a:ext>
            </a:extLst>
          </a:blip>
          <a:srcRect l="9169" r="11614"/>
          <a:stretch>
            <a:fillRect/>
          </a:stretch>
        </p:blipFill>
        <p:spPr bwMode="auto">
          <a:xfrm>
            <a:off x="7943918" y="1317569"/>
            <a:ext cx="3878496" cy="501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2"/>
          <p:cNvSpPr/>
          <p:nvPr/>
        </p:nvSpPr>
        <p:spPr>
          <a:xfrm>
            <a:off x="1415289" y="2651221"/>
            <a:ext cx="6033735" cy="4019177"/>
          </a:xfrm>
          <a:prstGeom prst="rect">
            <a:avLst/>
          </a:prstGeom>
          <a:noFill/>
        </p:spPr>
        <p:txBody>
          <a:bodyPr wrap="square" lIns="0" tIns="0" rIns="0" bIns="0" rtlCol="0">
            <a:spAutoFit/>
          </a:bodyPr>
          <a:lstStyle/>
          <a:p>
            <a:pPr marL="285750" indent="-285750" algn="just" hangingPunct="0">
              <a:lnSpc>
                <a:spcPct val="150000"/>
              </a:lnSpc>
              <a:buFont typeface="Arial" panose="020B0604020202020204" pitchFamily="34" charset="0"/>
              <a:buChar cha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模型，即数据存取层，处理与数据相关的所有事务：如何存取、包含哪些行为以及数据之间的关系等。</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模板，即表现层，处理与表现相关的决定：如何在页面或其他类型文档中进行显示。</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视图，即业务逻辑层，存取模型及调取恰当模板的相关逻辑。模型与模板的桥梁。</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Django</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框架的控制部分依靠</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URLconf</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来实现。</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1" name="Rounded Rectangle 10"/>
          <p:cNvSpPr/>
          <p:nvPr/>
        </p:nvSpPr>
        <p:spPr>
          <a:xfrm>
            <a:off x="367262" y="1307992"/>
            <a:ext cx="7238211" cy="1089281"/>
          </a:xfrm>
          <a:prstGeom prst="roundRect">
            <a:avLst/>
          </a:prstGeom>
          <a:noFill/>
          <a:ln>
            <a:solidFill>
              <a:srgbClr val="51718D"/>
            </a:solidFill>
          </a:ln>
          <a:extLst>
            <a:ext uri="{909E8E84-426E-40DD-AFC4-6F175D3DCCD1}">
              <a14:hiddenFill xmlns:a14="http://schemas.microsoft.com/office/drawing/2010/main">
                <a:solidFill>
                  <a:srgbClr val="91ACC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cs typeface="+mn-ea"/>
                <a:sym typeface="+mn-lt"/>
              </a:rPr>
              <a:t></a:t>
            </a:r>
            <a:endParaRPr kumimoji="0" lang="en-US" sz="1800" b="0" i="0" u="none" strike="noStrike" kern="1200" cap="none" spc="0" normalizeH="0" baseline="0" noProof="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solidFill>
                  <a:prstClr val="white"/>
                </a:solidFill>
                <a:effectLst/>
                <a:uLnTx/>
                <a:uFillTx/>
                <a:cs typeface="+mn-ea"/>
                <a:sym typeface="+mn-lt"/>
              </a:rPr>
              <a:t>Home Featured</a:t>
            </a:r>
            <a:endParaRPr kumimoji="0" lang="en-US" sz="9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31"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fltVal val="0"/>
                                          </p:val>
                                        </p:tav>
                                        <p:tav tm="100000">
                                          <p:val>
                                            <p:strVal val="#ppt_w"/>
                                          </p:val>
                                        </p:tav>
                                      </p:tavLst>
                                    </p:anim>
                                    <p:anim calcmode="lin" valueType="num">
                                      <p:cBhvr>
                                        <p:cTn id="28" dur="1000" fill="hold"/>
                                        <p:tgtEl>
                                          <p:spTgt spid="16"/>
                                        </p:tgtEl>
                                        <p:attrNameLst>
                                          <p:attrName>ppt_h</p:attrName>
                                        </p:attrNameLst>
                                      </p:cBhvr>
                                      <p:tavLst>
                                        <p:tav tm="0">
                                          <p:val>
                                            <p:fltVal val="0"/>
                                          </p:val>
                                        </p:tav>
                                        <p:tav tm="100000">
                                          <p:val>
                                            <p:strVal val="#ppt_h"/>
                                          </p:val>
                                        </p:tav>
                                      </p:tavLst>
                                    </p:anim>
                                    <p:anim calcmode="lin" valueType="num">
                                      <p:cBhvr>
                                        <p:cTn id="29" dur="1000" fill="hold"/>
                                        <p:tgtEl>
                                          <p:spTgt spid="16"/>
                                        </p:tgtEl>
                                        <p:attrNameLst>
                                          <p:attrName>style.rotation</p:attrName>
                                        </p:attrNameLst>
                                      </p:cBhvr>
                                      <p:tavLst>
                                        <p:tav tm="0">
                                          <p:val>
                                            <p:fltVal val="90"/>
                                          </p:val>
                                        </p:tav>
                                        <p:tav tm="100000">
                                          <p:val>
                                            <p:fltVal val="0"/>
                                          </p:val>
                                        </p:tav>
                                      </p:tavLst>
                                    </p:anim>
                                    <p:animEffect transition="in" filter="fade">
                                      <p:cBhvr>
                                        <p:cTn id="30" dur="1000"/>
                                        <p:tgtEl>
                                          <p:spTgt spid="16"/>
                                        </p:tgtEl>
                                      </p:cBhvr>
                                    </p:animEffect>
                                  </p:childTnLst>
                                </p:cTn>
                              </p:par>
                            </p:childTnLst>
                          </p:cTn>
                        </p:par>
                        <p:par>
                          <p:cTn id="31" fill="hold">
                            <p:stCondLst>
                              <p:cond delay="2500"/>
                            </p:stCondLst>
                            <p:childTnLst>
                              <p:par>
                                <p:cTn id="32" presetID="31"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fltVal val="0"/>
                                          </p:val>
                                        </p:tav>
                                        <p:tav tm="100000">
                                          <p:val>
                                            <p:strVal val="#ppt_w"/>
                                          </p:val>
                                        </p:tav>
                                      </p:tavLst>
                                    </p:anim>
                                    <p:anim calcmode="lin" valueType="num">
                                      <p:cBhvr>
                                        <p:cTn id="35" dur="1000" fill="hold"/>
                                        <p:tgtEl>
                                          <p:spTgt spid="15"/>
                                        </p:tgtEl>
                                        <p:attrNameLst>
                                          <p:attrName>ppt_h</p:attrName>
                                        </p:attrNameLst>
                                      </p:cBhvr>
                                      <p:tavLst>
                                        <p:tav tm="0">
                                          <p:val>
                                            <p:fltVal val="0"/>
                                          </p:val>
                                        </p:tav>
                                        <p:tav tm="100000">
                                          <p:val>
                                            <p:strVal val="#ppt_h"/>
                                          </p:val>
                                        </p:tav>
                                      </p:tavLst>
                                    </p:anim>
                                    <p:anim calcmode="lin" valueType="num">
                                      <p:cBhvr>
                                        <p:cTn id="36" dur="1000" fill="hold"/>
                                        <p:tgtEl>
                                          <p:spTgt spid="15"/>
                                        </p:tgtEl>
                                        <p:attrNameLst>
                                          <p:attrName>style.rotation</p:attrName>
                                        </p:attrNameLst>
                                      </p:cBhvr>
                                      <p:tavLst>
                                        <p:tav tm="0">
                                          <p:val>
                                            <p:fltVal val="90"/>
                                          </p:val>
                                        </p:tav>
                                        <p:tav tm="100000">
                                          <p:val>
                                            <p:fltVal val="0"/>
                                          </p:val>
                                        </p:tav>
                                      </p:tavLst>
                                    </p:anim>
                                    <p:animEffect transition="in" filter="fade">
                                      <p:cBhvr>
                                        <p:cTn id="37" dur="1000"/>
                                        <p:tgtEl>
                                          <p:spTgt spid="15"/>
                                        </p:tgtEl>
                                      </p:cBhvr>
                                    </p:animEffect>
                                  </p:childTnLst>
                                </p:cTn>
                              </p:par>
                            </p:childTnLst>
                          </p:cTn>
                        </p:par>
                        <p:par>
                          <p:cTn id="38" fill="hold">
                            <p:stCondLst>
                              <p:cond delay="3500"/>
                            </p:stCondLst>
                            <p:childTnLst>
                              <p:par>
                                <p:cTn id="39" presetID="31"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fltVal val="0"/>
                                          </p:val>
                                        </p:tav>
                                        <p:tav tm="100000">
                                          <p:val>
                                            <p:strVal val="#ppt_w"/>
                                          </p:val>
                                        </p:tav>
                                      </p:tavLst>
                                    </p:anim>
                                    <p:anim calcmode="lin" valueType="num">
                                      <p:cBhvr>
                                        <p:cTn id="42" dur="1000" fill="hold"/>
                                        <p:tgtEl>
                                          <p:spTgt spid="13"/>
                                        </p:tgtEl>
                                        <p:attrNameLst>
                                          <p:attrName>ppt_h</p:attrName>
                                        </p:attrNameLst>
                                      </p:cBhvr>
                                      <p:tavLst>
                                        <p:tav tm="0">
                                          <p:val>
                                            <p:fltVal val="0"/>
                                          </p:val>
                                        </p:tav>
                                        <p:tav tm="100000">
                                          <p:val>
                                            <p:strVal val="#ppt_h"/>
                                          </p:val>
                                        </p:tav>
                                      </p:tavLst>
                                    </p:anim>
                                    <p:anim calcmode="lin" valueType="num">
                                      <p:cBhvr>
                                        <p:cTn id="43" dur="1000" fill="hold"/>
                                        <p:tgtEl>
                                          <p:spTgt spid="13"/>
                                        </p:tgtEl>
                                        <p:attrNameLst>
                                          <p:attrName>style.rotation</p:attrName>
                                        </p:attrNameLst>
                                      </p:cBhvr>
                                      <p:tavLst>
                                        <p:tav tm="0">
                                          <p:val>
                                            <p:fltVal val="90"/>
                                          </p:val>
                                        </p:tav>
                                        <p:tav tm="100000">
                                          <p:val>
                                            <p:fltVal val="0"/>
                                          </p:val>
                                        </p:tav>
                                      </p:tavLst>
                                    </p:anim>
                                    <p:animEffect transition="in" filter="fade">
                                      <p:cBhvr>
                                        <p:cTn id="44" dur="1000"/>
                                        <p:tgtEl>
                                          <p:spTgt spid="13"/>
                                        </p:tgtEl>
                                      </p:cBhvr>
                                    </p:animEffect>
                                  </p:childTnLst>
                                </p:cTn>
                              </p:par>
                            </p:childTnLst>
                          </p:cTn>
                        </p:par>
                        <p:par>
                          <p:cTn id="45" fill="hold">
                            <p:stCondLst>
                              <p:cond delay="4500"/>
                            </p:stCondLst>
                            <p:childTnLst>
                              <p:par>
                                <p:cTn id="46" presetID="31"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1000" fill="hold"/>
                                        <p:tgtEl>
                                          <p:spTgt spid="14"/>
                                        </p:tgtEl>
                                        <p:attrNameLst>
                                          <p:attrName>ppt_w</p:attrName>
                                        </p:attrNameLst>
                                      </p:cBhvr>
                                      <p:tavLst>
                                        <p:tav tm="0">
                                          <p:val>
                                            <p:fltVal val="0"/>
                                          </p:val>
                                        </p:tav>
                                        <p:tav tm="100000">
                                          <p:val>
                                            <p:strVal val="#ppt_w"/>
                                          </p:val>
                                        </p:tav>
                                      </p:tavLst>
                                    </p:anim>
                                    <p:anim calcmode="lin" valueType="num">
                                      <p:cBhvr>
                                        <p:cTn id="49" dur="1000" fill="hold"/>
                                        <p:tgtEl>
                                          <p:spTgt spid="14"/>
                                        </p:tgtEl>
                                        <p:attrNameLst>
                                          <p:attrName>ppt_h</p:attrName>
                                        </p:attrNameLst>
                                      </p:cBhvr>
                                      <p:tavLst>
                                        <p:tav tm="0">
                                          <p:val>
                                            <p:fltVal val="0"/>
                                          </p:val>
                                        </p:tav>
                                        <p:tav tm="100000">
                                          <p:val>
                                            <p:strVal val="#ppt_h"/>
                                          </p:val>
                                        </p:tav>
                                      </p:tavLst>
                                    </p:anim>
                                    <p:anim calcmode="lin" valueType="num">
                                      <p:cBhvr>
                                        <p:cTn id="50" dur="1000" fill="hold"/>
                                        <p:tgtEl>
                                          <p:spTgt spid="14"/>
                                        </p:tgtEl>
                                        <p:attrNameLst>
                                          <p:attrName>style.rotation</p:attrName>
                                        </p:attrNameLst>
                                      </p:cBhvr>
                                      <p:tavLst>
                                        <p:tav tm="0">
                                          <p:val>
                                            <p:fltVal val="90"/>
                                          </p:val>
                                        </p:tav>
                                        <p:tav tm="100000">
                                          <p:val>
                                            <p:fltVal val="0"/>
                                          </p:val>
                                        </p:tav>
                                      </p:tavLst>
                                    </p:anim>
                                    <p:animEffect transition="in" filter="fade">
                                      <p:cBhvr>
                                        <p:cTn id="51" dur="1000"/>
                                        <p:tgtEl>
                                          <p:spTgt spid="14"/>
                                        </p:tgtEl>
                                      </p:cBhvr>
                                    </p:animEffect>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1000"/>
                                        <p:tgtEl>
                                          <p:spTgt spid="43"/>
                                        </p:tgtEl>
                                      </p:cBhvr>
                                    </p:animEffect>
                                    <p:anim calcmode="lin" valueType="num">
                                      <p:cBhvr>
                                        <p:cTn id="56" dur="1000" fill="hold"/>
                                        <p:tgtEl>
                                          <p:spTgt spid="43"/>
                                        </p:tgtEl>
                                        <p:attrNameLst>
                                          <p:attrName>ppt_x</p:attrName>
                                        </p:attrNameLst>
                                      </p:cBhvr>
                                      <p:tavLst>
                                        <p:tav tm="0">
                                          <p:val>
                                            <p:strVal val="#ppt_x"/>
                                          </p:val>
                                        </p:tav>
                                        <p:tav tm="100000">
                                          <p:val>
                                            <p:strVal val="#ppt_x"/>
                                          </p:val>
                                        </p:tav>
                                      </p:tavLst>
                                    </p:anim>
                                    <p:anim calcmode="lin" valueType="num">
                                      <p:cBhvr>
                                        <p:cTn id="57" dur="1000" fill="hold"/>
                                        <p:tgtEl>
                                          <p:spTgt spid="43"/>
                                        </p:tgtEl>
                                        <p:attrNameLst>
                                          <p:attrName>ppt_y</p:attrName>
                                        </p:attrNameLst>
                                      </p:cBhvr>
                                      <p:tavLst>
                                        <p:tav tm="0">
                                          <p:val>
                                            <p:strVal val="#ppt_y+.1"/>
                                          </p:val>
                                        </p:tav>
                                        <p:tav tm="100000">
                                          <p:val>
                                            <p:strVal val="#ppt_y"/>
                                          </p:val>
                                        </p:tav>
                                      </p:tavLst>
                                    </p:anim>
                                  </p:childTnLst>
                                </p:cTn>
                              </p:par>
                              <p:par>
                                <p:cTn id="58" presetID="3"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linds(horizontal)">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2" grpId="0" bldLvl="0" animBg="1"/>
      <p:bldP spid="53" grpId="0"/>
      <p:bldP spid="43" grpId="0"/>
      <p:bldP spid="4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8"/>
          <p:cNvSpPr/>
          <p:nvPr/>
        </p:nvSpPr>
        <p:spPr>
          <a:xfrm>
            <a:off x="6754390" y="1121606"/>
            <a:ext cx="4742285" cy="4464981"/>
          </a:xfrm>
          <a:prstGeom prst="roundRect">
            <a:avLst/>
          </a:prstGeom>
          <a:solidFill>
            <a:srgbClr val="91ACC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1" name="Rounded Rectangle 10"/>
          <p:cNvSpPr/>
          <p:nvPr/>
        </p:nvSpPr>
        <p:spPr>
          <a:xfrm>
            <a:off x="551144" y="1166526"/>
            <a:ext cx="5544855" cy="4420069"/>
          </a:xfrm>
          <a:prstGeom prst="roundRect">
            <a:avLst/>
          </a:prstGeom>
          <a:noFill/>
          <a:ln>
            <a:solidFill>
              <a:srgbClr val="51718D"/>
            </a:solidFill>
          </a:ln>
          <a:extLst>
            <a:ext uri="{909E8E84-426E-40DD-AFC4-6F175D3DCCD1}">
              <a14:hiddenFill xmlns:a14="http://schemas.microsoft.com/office/drawing/2010/main">
                <a:solidFill>
                  <a:srgbClr val="91ACC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chemeClr val="tx1"/>
                </a:solidFill>
                <a:effectLst/>
                <a:uLnTx/>
                <a:uFillTx/>
                <a:cs typeface="+mn-ea"/>
                <a:sym typeface="+mn-lt"/>
              </a:rPr>
              <a:t></a:t>
            </a:r>
            <a:endParaRPr kumimoji="0" lang="en-US" sz="1800" b="0" i="0" u="none" strike="noStrike" kern="120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prstClr val="white"/>
                </a:solidFill>
                <a:effectLst/>
                <a:uLnTx/>
                <a:uFillTx/>
                <a:cs typeface="+mn-ea"/>
                <a:sym typeface="+mn-lt"/>
              </a:rPr>
              <a:t>Home Featured</a:t>
            </a:r>
            <a:endParaRPr kumimoji="0" lang="en-US" sz="900" b="0" i="0" u="none" strike="noStrike" kern="1200" cap="none" spc="0" normalizeH="0" baseline="0" noProof="0" dirty="0">
              <a:ln>
                <a:noFill/>
              </a:ln>
              <a:solidFill>
                <a:prstClr val="white"/>
              </a:solidFill>
              <a:effectLst/>
              <a:uLnTx/>
              <a:uFillTx/>
              <a:cs typeface="+mn-ea"/>
              <a:sym typeface="+mn-lt"/>
            </a:endParaRPr>
          </a:p>
        </p:txBody>
      </p:sp>
      <p:sp>
        <p:nvSpPr>
          <p:cNvPr id="7" name="MH_Title_1"/>
          <p:cNvSpPr/>
          <p:nvPr/>
        </p:nvSpPr>
        <p:spPr>
          <a:xfrm>
            <a:off x="2077665" y="1333428"/>
            <a:ext cx="2420948" cy="579755"/>
          </a:xfrm>
          <a:prstGeom prst="rect">
            <a:avLst/>
          </a:prstGeom>
          <a:noFill/>
          <a:ln w="9525">
            <a:noFill/>
          </a:ln>
        </p:spPr>
        <p:txBody>
          <a:bodyPr anchor="ctr"/>
          <a:lstStyle/>
          <a:p>
            <a:pPr lvl="0" algn="ctr"/>
            <a:r>
              <a:rPr lang="en-US" altLang="zh-CN" sz="2400" b="1" dirty="0">
                <a:solidFill>
                  <a:srgbClr val="3F3F3F"/>
                </a:solidFill>
                <a:latin typeface="微软雅黑" panose="020B0503020204020204" charset="-122"/>
                <a:ea typeface="微软雅黑" panose="020B0503020204020204" charset="-122"/>
                <a:sym typeface="微软雅黑" panose="020B0503020204020204" charset="-122"/>
              </a:rPr>
              <a:t>8</a:t>
            </a:r>
            <a:r>
              <a:rPr lang="zh-CN" altLang="en-US" sz="2400" b="1" dirty="0">
                <a:solidFill>
                  <a:srgbClr val="3F3F3F"/>
                </a:solidFill>
                <a:latin typeface="微软雅黑" panose="020B0503020204020204" charset="-122"/>
                <a:ea typeface="微软雅黑" panose="020B0503020204020204" charset="-122"/>
                <a:sym typeface="微软雅黑" panose="020B0503020204020204" charset="-122"/>
              </a:rPr>
              <a:t>个</a:t>
            </a:r>
            <a:r>
              <a:rPr lang="en-US" altLang="zh-CN" sz="2400" b="1" dirty="0">
                <a:solidFill>
                  <a:srgbClr val="3F3F3F"/>
                </a:solidFill>
                <a:latin typeface="微软雅黑" panose="020B0503020204020204" charset="-122"/>
                <a:ea typeface="微软雅黑" panose="020B0503020204020204" charset="-122"/>
                <a:sym typeface="微软雅黑" panose="020B0503020204020204" charset="-122"/>
              </a:rPr>
              <a:t>app</a:t>
            </a:r>
            <a:endParaRPr lang="zh-CN" altLang="en-US" sz="2400"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nvSpPr>
        <p:spPr>
          <a:xfrm>
            <a:off x="854711" y="1989168"/>
            <a:ext cx="5241290" cy="313932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sym typeface="宋体" panose="02010600030101010101" pitchFamily="2" charset="-122"/>
              </a:rPr>
              <a:t>本项目根据功能模块可以划分为一下</a:t>
            </a:r>
            <a:r>
              <a:rPr lang="en-US" altLang="zh-CN" dirty="0">
                <a:latin typeface="微软雅黑" panose="020B0503020204020204" charset="-122"/>
                <a:ea typeface="微软雅黑" panose="020B0503020204020204" charset="-122"/>
                <a:sym typeface="宋体" panose="02010600030101010101" pitchFamily="2" charset="-122"/>
              </a:rPr>
              <a:t>8</a:t>
            </a:r>
            <a:r>
              <a:rPr lang="zh-CN" altLang="en-US" dirty="0">
                <a:latin typeface="微软雅黑" panose="020B0503020204020204" charset="-122"/>
                <a:ea typeface="微软雅黑" panose="020B0503020204020204" charset="-122"/>
                <a:sym typeface="宋体" panose="02010600030101010101" pitchFamily="2" charset="-122"/>
              </a:rPr>
              <a:t>个</a:t>
            </a:r>
            <a:r>
              <a:rPr lang="en-US" altLang="zh-CN" dirty="0">
                <a:latin typeface="微软雅黑" panose="020B0503020204020204" charset="-122"/>
                <a:ea typeface="微软雅黑" panose="020B0503020204020204" charset="-122"/>
                <a:sym typeface="宋体" panose="02010600030101010101" pitchFamily="2" charset="-122"/>
              </a:rPr>
              <a:t>app</a:t>
            </a:r>
            <a:r>
              <a:rPr lang="zh-CN" altLang="en-US" dirty="0">
                <a:latin typeface="微软雅黑" panose="020B0503020204020204" charset="-122"/>
                <a:ea typeface="微软雅黑" panose="020B0503020204020204" charset="-122"/>
                <a:sym typeface="宋体" panose="02010600030101010101" pitchFamily="2" charset="-122"/>
              </a:rPr>
              <a:t>部分</a:t>
            </a:r>
            <a:r>
              <a:rPr lang="en-US" altLang="zh-CN" dirty="0">
                <a:latin typeface="微软雅黑" panose="020B0503020204020204" charset="-122"/>
                <a:ea typeface="微软雅黑" panose="020B0503020204020204" charset="-122"/>
                <a:sym typeface="宋体" panose="02010600030101010101" pitchFamily="2" charset="-122"/>
              </a:rPr>
              <a:t>:</a:t>
            </a:r>
            <a:endParaRPr lang="en-US" altLang="zh-CN" dirty="0">
              <a:latin typeface="微软雅黑" panose="020B0503020204020204" charset="-122"/>
              <a:ea typeface="微软雅黑" panose="020B0503020204020204" charset="-122"/>
              <a:sym typeface="宋体" panose="02010600030101010101" pitchFamily="2" charset="-122"/>
            </a:endParaRPr>
          </a:p>
          <a:p>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场馆</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攻略</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新闻</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购物车</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支付</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用户功能</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运动员专栏</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操作功能</a:t>
            </a:r>
            <a:endParaRPr lang="zh-CN" altLang="en-US" sz="20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框架搭建</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02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8286" y="2446427"/>
            <a:ext cx="2180655" cy="26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6913775" y="1989167"/>
            <a:ext cx="4742284" cy="1477328"/>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sym typeface="宋体" panose="02010600030101010101" pitchFamily="2" charset="-122"/>
              </a:rPr>
              <a:t>此外还有调用的第三方工具</a:t>
            </a:r>
            <a:r>
              <a:rPr lang="en-US" altLang="zh-CN" dirty="0">
                <a:latin typeface="微软雅黑" panose="020B0503020204020204" charset="-122"/>
                <a:ea typeface="微软雅黑" panose="020B0503020204020204" charset="-122"/>
                <a:sym typeface="宋体" panose="02010600030101010101" pitchFamily="2" charset="-122"/>
              </a:rPr>
              <a:t>app</a:t>
            </a:r>
            <a:r>
              <a:rPr lang="zh-CN" altLang="en-US" dirty="0">
                <a:latin typeface="微软雅黑" panose="020B0503020204020204" charset="-122"/>
                <a:ea typeface="微软雅黑" panose="020B0503020204020204" charset="-122"/>
                <a:sym typeface="宋体" panose="02010600030101010101" pitchFamily="2" charset="-122"/>
              </a:rPr>
              <a:t>：</a:t>
            </a:r>
            <a:endParaRPr lang="en-US" altLang="zh-CN" dirty="0">
              <a:latin typeface="微软雅黑" panose="020B0503020204020204" charset="-122"/>
              <a:ea typeface="微软雅黑" panose="020B0503020204020204" charset="-122"/>
              <a:sym typeface="宋体" panose="02010600030101010101" pitchFamily="2" charset="-122"/>
            </a:endParaRPr>
          </a:p>
          <a:p>
            <a:endParaRPr lang="en-US" altLang="zh-CN" dirty="0">
              <a:latin typeface="微软雅黑" panose="020B0503020204020204" charset="-122"/>
              <a:ea typeface="微软雅黑" panose="020B0503020204020204" charset="-122"/>
              <a:sym typeface="宋体" panose="02010600030101010101" pitchFamily="2" charset="-122"/>
            </a:endParaRPr>
          </a:p>
          <a:p>
            <a:endParaRPr lang="en-US" altLang="zh-CN"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dirty="0" err="1">
                <a:latin typeface="微软雅黑" panose="020B0503020204020204" charset="-122"/>
                <a:ea typeface="微软雅黑" panose="020B0503020204020204" charset="-122"/>
                <a:sym typeface="宋体" panose="02010600030101010101" pitchFamily="2" charset="-122"/>
              </a:rPr>
              <a:t>Xadmin</a:t>
            </a:r>
            <a:r>
              <a:rPr lang="en-US" altLang="zh-CN" dirty="0">
                <a:latin typeface="微软雅黑" panose="020B0503020204020204" charset="-122"/>
                <a:ea typeface="微软雅黑" panose="020B0503020204020204" charset="-122"/>
                <a:sym typeface="宋体" panose="02010600030101010101" pitchFamily="2" charset="-122"/>
              </a:rPr>
              <a:t> —— </a:t>
            </a:r>
            <a:r>
              <a:rPr lang="zh-CN" altLang="en-US" dirty="0">
                <a:latin typeface="微软雅黑" panose="020B0503020204020204" charset="-122"/>
                <a:ea typeface="微软雅黑" panose="020B0503020204020204" charset="-122"/>
                <a:sym typeface="宋体" panose="02010600030101010101" pitchFamily="2" charset="-122"/>
              </a:rPr>
              <a:t>进行后台数据管理</a:t>
            </a:r>
            <a:endParaRPr lang="en-US" altLang="zh-CN"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dirty="0" err="1">
                <a:latin typeface="微软雅黑" panose="020B0503020204020204" charset="-122"/>
                <a:ea typeface="微软雅黑" panose="020B0503020204020204" charset="-122"/>
                <a:sym typeface="宋体" panose="02010600030101010101" pitchFamily="2" charset="-122"/>
              </a:rPr>
              <a:t>Ueditor</a:t>
            </a:r>
            <a:r>
              <a:rPr lang="en-US" altLang="zh-CN" dirty="0">
                <a:latin typeface="微软雅黑" panose="020B0503020204020204" charset="-122"/>
                <a:ea typeface="微软雅黑" panose="020B0503020204020204" charset="-122"/>
                <a:sym typeface="宋体" panose="02010600030101010101" pitchFamily="2" charset="-122"/>
              </a:rPr>
              <a:t> —— </a:t>
            </a:r>
            <a:r>
              <a:rPr lang="zh-CN" altLang="en-US" dirty="0">
                <a:latin typeface="微软雅黑" panose="020B0503020204020204" charset="-122"/>
                <a:ea typeface="微软雅黑" panose="020B0503020204020204" charset="-122"/>
                <a:sym typeface="宋体" panose="02010600030101010101" pitchFamily="2" charset="-122"/>
              </a:rPr>
              <a:t>数据的传输和数据库的交互</a:t>
            </a:r>
            <a:endParaRPr lang="zh-CN" altLang="en-US" dirty="0">
              <a:solidFill>
                <a:schemeClr val="tx1"/>
              </a:solidFill>
              <a:latin typeface="微软雅黑" panose="020B0503020204020204" charset="-122"/>
              <a:ea typeface="微软雅黑" panose="020B0503020204020204" charset="-122"/>
              <a:sym typeface="宋体" panose="02010600030101010101" pitchFamily="2" charset="-122"/>
            </a:endParaRPr>
          </a:p>
        </p:txBody>
      </p:sp>
      <p:pic>
        <p:nvPicPr>
          <p:cNvPr id="1027"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17" y="3761999"/>
            <a:ext cx="2364944" cy="92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MH_Title_1"/>
          <p:cNvSpPr/>
          <p:nvPr/>
        </p:nvSpPr>
        <p:spPr>
          <a:xfrm>
            <a:off x="6913775" y="1368744"/>
            <a:ext cx="3495714" cy="579755"/>
          </a:xfrm>
          <a:prstGeom prst="rect">
            <a:avLst/>
          </a:prstGeom>
          <a:noFill/>
          <a:ln w="9525">
            <a:noFill/>
          </a:ln>
        </p:spPr>
        <p:txBody>
          <a:bodyPr anchor="ctr"/>
          <a:lstStyle/>
          <a:p>
            <a:pPr lvl="0" algn="ctr"/>
            <a:r>
              <a:rPr lang="zh-CN" altLang="en-US" sz="2400" b="1" dirty="0">
                <a:solidFill>
                  <a:srgbClr val="3F3F3F"/>
                </a:solidFill>
                <a:latin typeface="微软雅黑" panose="020B0503020204020204" charset="-122"/>
                <a:ea typeface="微软雅黑" panose="020B0503020204020204" charset="-122"/>
                <a:sym typeface="微软雅黑" panose="020B0503020204020204" charset="-122"/>
              </a:rPr>
              <a:t>第三方工具</a:t>
            </a:r>
            <a:r>
              <a:rPr lang="en-US" altLang="zh-CN" sz="2400" b="1" dirty="0">
                <a:solidFill>
                  <a:srgbClr val="3F3F3F"/>
                </a:solidFill>
                <a:latin typeface="微软雅黑" panose="020B0503020204020204" charset="-122"/>
                <a:ea typeface="微软雅黑" panose="020B0503020204020204" charset="-122"/>
                <a:sym typeface="微软雅黑" panose="020B0503020204020204" charset="-122"/>
              </a:rPr>
              <a:t>app</a:t>
            </a:r>
            <a:endParaRPr lang="zh-CN" altLang="en-US" sz="2400" b="1" dirty="0">
              <a:solidFill>
                <a:srgbClr val="3F3F3F"/>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1" grpId="0" bldLvl="0" animBg="1"/>
      <p:bldP spid="7" grpId="0"/>
      <p:bldP spid="16" grpId="0"/>
      <p:bldP spid="33"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551144" y="1166526"/>
            <a:ext cx="5544855" cy="4420069"/>
          </a:xfrm>
          <a:prstGeom prst="roundRect">
            <a:avLst/>
          </a:prstGeom>
          <a:noFill/>
          <a:ln>
            <a:solidFill>
              <a:srgbClr val="51718D"/>
            </a:solidFill>
          </a:ln>
          <a:extLst>
            <a:ext uri="{909E8E84-426E-40DD-AFC4-6F175D3DCCD1}">
              <a14:hiddenFill xmlns:a14="http://schemas.microsoft.com/office/drawing/2010/main">
                <a:solidFill>
                  <a:srgbClr val="91ACC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chemeClr val="tx1"/>
                </a:solidFill>
                <a:effectLst/>
                <a:uLnTx/>
                <a:uFillTx/>
                <a:cs typeface="+mn-ea"/>
                <a:sym typeface="+mn-lt"/>
              </a:rPr>
              <a:t></a:t>
            </a:r>
            <a:endParaRPr kumimoji="0" lang="en-US" sz="1800" b="0" i="0" u="none" strike="noStrike" kern="120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prstClr val="white"/>
                </a:solidFill>
                <a:effectLst/>
                <a:uLnTx/>
                <a:uFillTx/>
                <a:cs typeface="+mn-ea"/>
                <a:sym typeface="+mn-lt"/>
              </a:rPr>
              <a:t>Home Featured</a:t>
            </a:r>
            <a:endParaRPr kumimoji="0" lang="en-US" sz="900" b="0" i="0" u="none" strike="noStrike" kern="1200" cap="none" spc="0" normalizeH="0" baseline="0" noProof="0" dirty="0">
              <a:ln>
                <a:noFill/>
              </a:ln>
              <a:solidFill>
                <a:prstClr val="white"/>
              </a:solidFill>
              <a:effectLst/>
              <a:uLnTx/>
              <a:uFillTx/>
              <a:cs typeface="+mn-ea"/>
              <a:sym typeface="+mn-lt"/>
            </a:endParaRPr>
          </a:p>
        </p:txBody>
      </p:sp>
      <p:sp>
        <p:nvSpPr>
          <p:cNvPr id="12" name="Round Diagonal Corner Rectangle 11"/>
          <p:cNvSpPr/>
          <p:nvPr/>
        </p:nvSpPr>
        <p:spPr>
          <a:xfrm>
            <a:off x="8773524" y="4041945"/>
            <a:ext cx="914400" cy="914400"/>
          </a:xfrm>
          <a:prstGeom prst="round2DiagRect">
            <a:avLst/>
          </a:prstGeom>
          <a:solidFill>
            <a:srgbClr val="91A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cs typeface="+mn-ea"/>
                <a:sym typeface="+mn-lt"/>
              </a:rPr>
              <a:t></a:t>
            </a:r>
            <a:endParaRPr kumimoji="0" lang="en-US" sz="1800" b="0" i="0" u="none" strike="noStrike" kern="1200" cap="none" spc="0" normalizeH="0" baseline="0" noProof="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solidFill>
                  <a:prstClr val="white"/>
                </a:solidFill>
                <a:effectLst/>
                <a:uLnTx/>
                <a:uFillTx/>
                <a:cs typeface="+mn-ea"/>
                <a:sym typeface="+mn-lt"/>
              </a:rPr>
              <a:t>Profession</a:t>
            </a:r>
            <a:endParaRPr kumimoji="0" lang="en-US" sz="900" b="0" i="0" u="none" strike="noStrike" kern="1200" cap="none" spc="0" normalizeH="0" baseline="0" noProof="0">
              <a:ln>
                <a:noFill/>
              </a:ln>
              <a:solidFill>
                <a:prstClr val="white"/>
              </a:solidFill>
              <a:effectLst/>
              <a:uLnTx/>
              <a:uFillTx/>
              <a:cs typeface="+mn-ea"/>
              <a:sym typeface="+mn-lt"/>
            </a:endParaRPr>
          </a:p>
        </p:txBody>
      </p:sp>
      <p:sp>
        <p:nvSpPr>
          <p:cNvPr id="13" name="Round Diagonal Corner Rectangle 12"/>
          <p:cNvSpPr/>
          <p:nvPr/>
        </p:nvSpPr>
        <p:spPr>
          <a:xfrm>
            <a:off x="6350129" y="1166527"/>
            <a:ext cx="5241290" cy="4507759"/>
          </a:xfrm>
          <a:prstGeom prst="round2Diag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chemeClr val="tx1"/>
              </a:solidFill>
              <a:effectLst/>
              <a:uLnTx/>
              <a:uFillTx/>
              <a:cs typeface="+mn-ea"/>
              <a:sym typeface="+mn-lt"/>
            </a:endParaRPr>
          </a:p>
        </p:txBody>
      </p:sp>
      <p:sp>
        <p:nvSpPr>
          <p:cNvPr id="7" name="MH_Title_1"/>
          <p:cNvSpPr/>
          <p:nvPr/>
        </p:nvSpPr>
        <p:spPr>
          <a:xfrm>
            <a:off x="2077665" y="1333428"/>
            <a:ext cx="2420948" cy="579755"/>
          </a:xfrm>
          <a:prstGeom prst="rect">
            <a:avLst/>
          </a:prstGeom>
          <a:noFill/>
          <a:ln w="9525">
            <a:noFill/>
          </a:ln>
        </p:spPr>
        <p:txBody>
          <a:bodyPr anchor="ctr"/>
          <a:lstStyle/>
          <a:p>
            <a:pPr lvl="0" algn="ctr"/>
            <a:r>
              <a:rPr lang="zh-CN" altLang="en-US" sz="2400" b="1" dirty="0">
                <a:solidFill>
                  <a:srgbClr val="3F3F3F"/>
                </a:solidFill>
                <a:latin typeface="微软雅黑" panose="020B0503020204020204" charset="-122"/>
                <a:ea typeface="微软雅黑" panose="020B0503020204020204" charset="-122"/>
                <a:sym typeface="微软雅黑" panose="020B0503020204020204" charset="-122"/>
              </a:rPr>
              <a:t>静态文件</a:t>
            </a:r>
            <a:endParaRPr lang="zh-CN" altLang="en-US" sz="2400"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nvSpPr>
        <p:spPr>
          <a:xfrm>
            <a:off x="854711" y="1989168"/>
            <a:ext cx="5241290" cy="2215991"/>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sym typeface="宋体" panose="02010600030101010101" pitchFamily="2" charset="-122"/>
              </a:rPr>
              <a:t>static</a:t>
            </a:r>
            <a:r>
              <a:rPr lang="zh-CN" altLang="en-US" dirty="0">
                <a:latin typeface="微软雅黑" panose="020B0503020204020204" charset="-122"/>
                <a:ea typeface="微软雅黑" panose="020B0503020204020204" charset="-122"/>
                <a:sym typeface="宋体" panose="02010600030101010101" pitchFamily="2" charset="-122"/>
              </a:rPr>
              <a:t>文件夹内为整个项目的静态文件：</a:t>
            </a:r>
            <a:endParaRPr lang="en-US" altLang="zh-CN" sz="2000" dirty="0">
              <a:latin typeface="微软雅黑" panose="020B0503020204020204" charset="-122"/>
              <a:ea typeface="微软雅黑" panose="020B0503020204020204" charset="-122"/>
              <a:sym typeface="宋体" panose="02010600030101010101" pitchFamily="2" charset="-122"/>
            </a:endParaRPr>
          </a:p>
          <a:p>
            <a:endParaRPr lang="en-US" altLang="zh-CN" sz="2000" dirty="0">
              <a:latin typeface="微软雅黑" panose="020B0503020204020204" charset="-122"/>
              <a:ea typeface="微软雅黑" panose="020B0503020204020204" charset="-122"/>
              <a:sym typeface="宋体" panose="02010600030101010101" pitchFamily="2" charset="-122"/>
            </a:endParaRPr>
          </a:p>
          <a:p>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sym typeface="宋体" panose="02010600030101010101" pitchFamily="2" charset="-122"/>
              </a:rPr>
              <a:t>css</a:t>
            </a:r>
            <a:r>
              <a:rPr lang="zh-CN" altLang="en-US" sz="2000" dirty="0">
                <a:latin typeface="微软雅黑" panose="020B0503020204020204" charset="-122"/>
                <a:ea typeface="微软雅黑" panose="020B0503020204020204" charset="-122"/>
                <a:sym typeface="宋体" panose="02010600030101010101" pitchFamily="2" charset="-122"/>
              </a:rPr>
              <a:t>文件</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2000" dirty="0" err="1">
                <a:latin typeface="微软雅黑" panose="020B0503020204020204" charset="-122"/>
                <a:ea typeface="微软雅黑" panose="020B0503020204020204" charset="-122"/>
                <a:sym typeface="宋体" panose="02010600030101010101" pitchFamily="2" charset="-122"/>
              </a:rPr>
              <a:t>js</a:t>
            </a:r>
            <a:r>
              <a:rPr lang="zh-CN" altLang="en-US" sz="2000" dirty="0">
                <a:latin typeface="微软雅黑" panose="020B0503020204020204" charset="-122"/>
                <a:ea typeface="微软雅黑" panose="020B0503020204020204" charset="-122"/>
                <a:sym typeface="宋体" panose="02010600030101010101" pitchFamily="2" charset="-122"/>
              </a:rPr>
              <a:t>文件</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2000" dirty="0">
                <a:latin typeface="微软雅黑" panose="020B0503020204020204" charset="-122"/>
                <a:ea typeface="微软雅黑" panose="020B0503020204020204" charset="-122"/>
                <a:sym typeface="宋体" panose="02010600030101010101" pitchFamily="2" charset="-122"/>
              </a:rPr>
              <a:t>Images</a:t>
            </a:r>
            <a:r>
              <a:rPr lang="zh-CN" altLang="en-US" sz="2000" dirty="0">
                <a:latin typeface="微软雅黑" panose="020B0503020204020204" charset="-122"/>
                <a:ea typeface="微软雅黑" panose="020B0503020204020204" charset="-122"/>
                <a:sym typeface="宋体" panose="02010600030101010101" pitchFamily="2" charset="-122"/>
              </a:rPr>
              <a:t>文件</a:t>
            </a:r>
            <a:endParaRPr lang="en-US" altLang="zh-CN" sz="2000" dirty="0">
              <a:latin typeface="微软雅黑" panose="020B0503020204020204" charset="-122"/>
              <a:ea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zh-CN" altLang="en-US" sz="2000" dirty="0">
                <a:latin typeface="微软雅黑" panose="020B0503020204020204" charset="-122"/>
                <a:ea typeface="微软雅黑" panose="020B0503020204020204" charset="-122"/>
                <a:sym typeface="宋体" panose="02010600030101010101" pitchFamily="2" charset="-122"/>
              </a:rPr>
              <a:t>字体样式文件</a:t>
            </a:r>
            <a:endParaRPr lang="en-US" altLang="zh-CN" sz="2000" dirty="0">
              <a:latin typeface="微软雅黑" panose="020B0503020204020204" charset="-122"/>
              <a:ea typeface="微软雅黑" panose="020B0503020204020204" charset="-122"/>
              <a:sym typeface="宋体" panose="02010600030101010101" pitchFamily="2" charset="-122"/>
            </a:endParaRPr>
          </a:p>
        </p:txBody>
      </p:sp>
      <p:sp>
        <p:nvSpPr>
          <p:cNvPr id="33" name="文本框 32"/>
          <p:cNvSpPr txBox="1"/>
          <p:nvPr/>
        </p:nvSpPr>
        <p:spPr>
          <a:xfrm>
            <a:off x="3834509" y="320039"/>
            <a:ext cx="4582899"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静态文件媒体文件</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2244435" y="595468"/>
            <a:ext cx="7766464" cy="315169"/>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6913775" y="1989168"/>
            <a:ext cx="4582900" cy="646331"/>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sym typeface="宋体" panose="02010600030101010101" pitchFamily="2" charset="-122"/>
              </a:rPr>
              <a:t>Media</a:t>
            </a:r>
            <a:r>
              <a:rPr lang="zh-CN" altLang="en-US" dirty="0">
                <a:latin typeface="微软雅黑" panose="020B0503020204020204" charset="-122"/>
                <a:ea typeface="微软雅黑" panose="020B0503020204020204" charset="-122"/>
                <a:sym typeface="宋体" panose="02010600030101010101" pitchFamily="2" charset="-122"/>
              </a:rPr>
              <a:t>文件夹内为整个网站数据交互中涉及到的图片存储的位置。</a:t>
            </a:r>
            <a:endParaRPr lang="en-US" altLang="zh-CN" dirty="0">
              <a:latin typeface="微软雅黑" panose="020B0503020204020204" charset="-122"/>
              <a:ea typeface="微软雅黑" panose="020B0503020204020204" charset="-122"/>
              <a:sym typeface="宋体" panose="02010600030101010101" pitchFamily="2" charset="-122"/>
            </a:endParaRPr>
          </a:p>
        </p:txBody>
      </p:sp>
      <p:sp>
        <p:nvSpPr>
          <p:cNvPr id="22" name="MH_Title_1"/>
          <p:cNvSpPr/>
          <p:nvPr/>
        </p:nvSpPr>
        <p:spPr>
          <a:xfrm>
            <a:off x="6913775" y="1368744"/>
            <a:ext cx="3495714" cy="579755"/>
          </a:xfrm>
          <a:prstGeom prst="rect">
            <a:avLst/>
          </a:prstGeom>
          <a:noFill/>
          <a:ln w="9525">
            <a:noFill/>
          </a:ln>
        </p:spPr>
        <p:txBody>
          <a:bodyPr anchor="ctr"/>
          <a:lstStyle/>
          <a:p>
            <a:pPr lvl="0" algn="ctr"/>
            <a:r>
              <a:rPr lang="zh-CN" altLang="en-US" sz="2400" b="1" dirty="0">
                <a:solidFill>
                  <a:srgbClr val="3F3F3F"/>
                </a:solidFill>
                <a:latin typeface="微软雅黑" panose="020B0503020204020204" charset="-122"/>
                <a:ea typeface="微软雅黑" panose="020B0503020204020204" charset="-122"/>
                <a:sym typeface="微软雅黑" panose="020B0503020204020204" charset="-122"/>
              </a:rPr>
              <a:t>媒体文件</a:t>
            </a:r>
            <a:endParaRPr lang="zh-CN" altLang="en-US" sz="2400" b="1" dirty="0">
              <a:solidFill>
                <a:srgbClr val="3F3F3F"/>
              </a:solidFill>
              <a:latin typeface="微软雅黑" panose="020B0503020204020204" charset="-122"/>
              <a:ea typeface="微软雅黑" panose="020B0503020204020204" charset="-122"/>
              <a:sym typeface="微软雅黑" panose="020B0503020204020204" charset="-122"/>
            </a:endParaRPr>
          </a:p>
        </p:txBody>
      </p:sp>
      <p:pic>
        <p:nvPicPr>
          <p:cNvPr id="1028"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3380" y="2844562"/>
            <a:ext cx="2532483" cy="167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494" y="2844562"/>
            <a:ext cx="1780030" cy="252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53" presetClass="entr" presetSubtype="16"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7" grpId="0"/>
      <p:bldP spid="16" grpId="0"/>
      <p:bldP spid="33"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422977" y="301534"/>
            <a:ext cx="4063082" cy="58477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系统框架搭建</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443844" y="627200"/>
            <a:ext cx="6282047" cy="453439"/>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6814082" y="2406592"/>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6808514" y="3161628"/>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8" name="íṩlïḑé"/>
          <p:cNvSpPr txBox="1"/>
          <p:nvPr/>
        </p:nvSpPr>
        <p:spPr bwMode="auto">
          <a:xfrm>
            <a:off x="6743892" y="3958965"/>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03.</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7640500" y="2454037"/>
            <a:ext cx="3878943" cy="325858"/>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Views.py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为该</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app</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相应的视图界面。</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0" name="矩形 19"/>
          <p:cNvSpPr/>
          <p:nvPr/>
        </p:nvSpPr>
        <p:spPr>
          <a:xfrm>
            <a:off x="7617732" y="3030740"/>
            <a:ext cx="3878943" cy="695190"/>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Models.py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为数据库中数据表设计的模型，负责确定数据的存储方式。</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1" name="矩形 20"/>
          <p:cNvSpPr/>
          <p:nvPr/>
        </p:nvSpPr>
        <p:spPr>
          <a:xfrm>
            <a:off x="7617731" y="4833271"/>
            <a:ext cx="3878943" cy="6951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此外</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template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文件夹中的</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new.list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为新闻界面对应的</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html</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文件。</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2050" name="图片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5989" y="1972883"/>
            <a:ext cx="1444454" cy="213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039" y="172079"/>
            <a:ext cx="3182457" cy="285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 y="3030855"/>
            <a:ext cx="4606290" cy="274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40" y="5772530"/>
            <a:ext cx="5026232" cy="77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7640500" y="4105848"/>
            <a:ext cx="3878943" cy="325858"/>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Urls.py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负责管理所有网络接口的调用。</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8" name="矩形 27"/>
          <p:cNvSpPr/>
          <p:nvPr/>
        </p:nvSpPr>
        <p:spPr>
          <a:xfrm>
            <a:off x="6470443" y="1202585"/>
            <a:ext cx="5026232" cy="6951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以</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new app</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为例：</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migrations</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文件夹中为数据迁移文件，数据库文件的创建与迁移。</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9" name="íṩlïḑé"/>
          <p:cNvSpPr txBox="1"/>
          <p:nvPr/>
        </p:nvSpPr>
        <p:spPr bwMode="auto">
          <a:xfrm>
            <a:off x="6743892" y="4877602"/>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04.</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2000"/>
                            </p:stCondLst>
                            <p:childTnLst>
                              <p:par>
                                <p:cTn id="59" presetID="53" presetClass="entr" presetSubtype="16"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8" grpId="0"/>
      <p:bldP spid="19" grpId="0"/>
      <p:bldP spid="20" grpId="0"/>
      <p:bldP spid="21" grpId="0"/>
      <p:bldP spid="27" grpId="0"/>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3882491" y="591252"/>
            <a:ext cx="4017324" cy="584775"/>
          </a:xfrm>
          <a:prstGeom prst="rect">
            <a:avLst/>
          </a:prstGeom>
          <a:noFill/>
        </p:spPr>
        <p:txBody>
          <a:bodyPr wrap="square" rtlCol="0">
            <a:spAutoFit/>
          </a:bodyPr>
          <a:lstStyle/>
          <a:p>
            <a:pPr algn="ctr"/>
            <a:r>
              <a:rPr lang="zh-CN" altLang="en-US" sz="3200" spc="600" dirty="0">
                <a:solidFill>
                  <a:srgbClr val="4C678E"/>
                </a:solidFill>
                <a:latin typeface="Times New Roman" panose="02020603050405020304" pitchFamily="18" charset="0"/>
                <a:ea typeface="思源宋体 Heavy" panose="02020900000000000000" pitchFamily="18" charset="-122"/>
                <a:cs typeface="Times New Roman" panose="02020603050405020304" pitchFamily="18" charset="0"/>
              </a:rPr>
              <a:t>前端界面</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348842" y="883639"/>
            <a:ext cx="5427023" cy="565586"/>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7095836" y="1017912"/>
            <a:ext cx="3491345" cy="5473772"/>
          </a:xfrm>
          <a:prstGeom prst="rect">
            <a:avLst/>
          </a:prstGeom>
          <a:solidFill>
            <a:schemeClr val="accent1">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354669" y="3183817"/>
            <a:ext cx="4383104" cy="782074"/>
          </a:xfrm>
          <a:prstGeom prst="rect">
            <a:avLst/>
          </a:prstGeom>
          <a:noFill/>
        </p:spPr>
        <p:txBody>
          <a:bodyPr wrap="square" lIns="0" tIns="0" rIns="0" bIns="0" rtlCol="0">
            <a:spAutoFit/>
          </a:bodyPr>
          <a:lstStyle/>
          <a:p>
            <a:pPr algn="just" hangingPunct="0">
              <a:lnSpc>
                <a:spcPct val="150000"/>
              </a:lnSpc>
            </a:pP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Templates</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文件夹内存放所有前端</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html</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文件，用于网站界面的显示与前后端的交互。</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1" name="Rounded Rectangle 10"/>
          <p:cNvSpPr/>
          <p:nvPr/>
        </p:nvSpPr>
        <p:spPr>
          <a:xfrm>
            <a:off x="1154779" y="2956955"/>
            <a:ext cx="4723506" cy="1318161"/>
          </a:xfrm>
          <a:prstGeom prst="roundRect">
            <a:avLst/>
          </a:prstGeom>
          <a:noFill/>
          <a:ln>
            <a:solidFill>
              <a:srgbClr val="51718D"/>
            </a:solidFill>
          </a:ln>
          <a:extLst>
            <a:ext uri="{909E8E84-426E-40DD-AFC4-6F175D3DCCD1}">
              <a14:hiddenFill xmlns:a14="http://schemas.microsoft.com/office/drawing/2010/main">
                <a:solidFill>
                  <a:srgbClr val="91ACC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cs typeface="+mn-ea"/>
                <a:sym typeface="+mn-lt"/>
              </a:rPr>
              <a:t></a:t>
            </a:r>
            <a:endParaRPr kumimoji="0" lang="en-US" sz="1800" b="0" i="0" u="none" strike="noStrike" kern="1200" cap="none" spc="0" normalizeH="0" baseline="0" noProof="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solidFill>
                  <a:prstClr val="white"/>
                </a:solidFill>
                <a:effectLst/>
                <a:uLnTx/>
                <a:uFillTx/>
                <a:cs typeface="+mn-ea"/>
                <a:sym typeface="+mn-lt"/>
              </a:rPr>
              <a:t>Home Featured</a:t>
            </a:r>
            <a:endParaRPr kumimoji="0" lang="en-US" sz="900" b="0" i="0" u="none" strike="noStrike" kern="1200" cap="none" spc="0" normalizeH="0" baseline="0" noProof="0">
              <a:ln>
                <a:noFill/>
              </a:ln>
              <a:solidFill>
                <a:prstClr val="white"/>
              </a:solidFill>
              <a:effectLst/>
              <a:uLnTx/>
              <a:uFillTx/>
              <a:cs typeface="+mn-ea"/>
              <a:sym typeface="+mn-lt"/>
            </a:endParaRPr>
          </a:p>
        </p:txBody>
      </p:sp>
      <p:pic>
        <p:nvPicPr>
          <p:cNvPr id="4098" name="图片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7847" y="1468414"/>
            <a:ext cx="2541796" cy="508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par>
                                <p:cTn id="24" presetID="3" presetClass="entr" presetSubtype="1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2" grpId="0" bldLvl="0" animBg="1"/>
      <p:bldP spid="53" grpId="0"/>
      <p:bldP spid="4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3526866" y="615601"/>
            <a:ext cx="5138268" cy="58477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系统框架搭建</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2660073" y="939638"/>
            <a:ext cx="6650179" cy="139862"/>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31" name="Google Shape;1369;p34"/>
          <p:cNvSpPr/>
          <p:nvPr/>
        </p:nvSpPr>
        <p:spPr>
          <a:xfrm>
            <a:off x="9921187" y="1936998"/>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汉仪铁线黑-65简" panose="00020600040101010101" pitchFamily="18" charset="-122"/>
                <a:ea typeface="汉仪铁线黑-65简" panose="00020600040101010101" pitchFamily="18" charset="-122"/>
                <a:sym typeface="Fira Sans"/>
              </a:rPr>
              <a:t>3</a:t>
            </a:r>
            <a:endParaRPr sz="2000">
              <a:latin typeface="汉仪铁线黑-65简" panose="00020600040101010101" pitchFamily="18" charset="-122"/>
              <a:ea typeface="汉仪铁线黑-65简" panose="00020600040101010101" pitchFamily="18" charset="-122"/>
              <a:sym typeface="Fira Sans"/>
            </a:endParaRPr>
          </a:p>
        </p:txBody>
      </p:sp>
      <p:sp>
        <p:nvSpPr>
          <p:cNvPr id="32" name="Google Shape;1373;p34"/>
          <p:cNvSpPr/>
          <p:nvPr/>
        </p:nvSpPr>
        <p:spPr>
          <a:xfrm>
            <a:off x="6971270" y="1936998"/>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汉仪铁线黑-65简" panose="00020600040101010101" pitchFamily="18" charset="-122"/>
                <a:ea typeface="汉仪铁线黑-65简" panose="00020600040101010101" pitchFamily="18" charset="-122"/>
                <a:sym typeface="Fira Sans"/>
              </a:rPr>
              <a:t>2</a:t>
            </a:r>
            <a:endParaRPr sz="2000">
              <a:latin typeface="汉仪铁线黑-65简" panose="00020600040101010101" pitchFamily="18" charset="-122"/>
              <a:ea typeface="汉仪铁线黑-65简" panose="00020600040101010101" pitchFamily="18" charset="-122"/>
              <a:sym typeface="Fira Sans"/>
            </a:endParaRPr>
          </a:p>
        </p:txBody>
      </p:sp>
      <p:sp>
        <p:nvSpPr>
          <p:cNvPr id="34" name="Google Shape;1376;p34"/>
          <p:cNvSpPr/>
          <p:nvPr/>
        </p:nvSpPr>
        <p:spPr>
          <a:xfrm>
            <a:off x="4327121" y="1936998"/>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1</a:t>
            </a:r>
            <a:endParaRPr sz="2000" dirty="0">
              <a:latin typeface="汉仪铁线黑-65简" panose="00020600040101010101" pitchFamily="18" charset="-122"/>
              <a:ea typeface="汉仪铁线黑-65简" panose="00020600040101010101" pitchFamily="18" charset="-122"/>
              <a:sym typeface="Fira Sans"/>
            </a:endParaRPr>
          </a:p>
        </p:txBody>
      </p:sp>
      <p:sp>
        <p:nvSpPr>
          <p:cNvPr id="37" name="矩形 36"/>
          <p:cNvSpPr/>
          <p:nvPr/>
        </p:nvSpPr>
        <p:spPr>
          <a:xfrm>
            <a:off x="3875103" y="2809002"/>
            <a:ext cx="1727200" cy="1064522"/>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Urls.py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负责管理整个项目的所有网页接口。</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0" name="矩形 39"/>
          <p:cNvSpPr/>
          <p:nvPr/>
        </p:nvSpPr>
        <p:spPr>
          <a:xfrm>
            <a:off x="6267202" y="2809002"/>
            <a:ext cx="1911366" cy="1433854"/>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Manage.py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为整个项目运行的开关，作为一个简易的服务器为项目进行服务。</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3" name="矩形 42"/>
          <p:cNvSpPr/>
          <p:nvPr/>
        </p:nvSpPr>
        <p:spPr>
          <a:xfrm>
            <a:off x="8847900" y="2787265"/>
            <a:ext cx="2720985" cy="2172518"/>
          </a:xfrm>
          <a:prstGeom prst="rect">
            <a:avLst/>
          </a:prstGeom>
          <a:noFill/>
        </p:spPr>
        <p:txBody>
          <a:bodyPr wrap="square" lIns="0" tIns="0" rIns="0" bIns="0" rtlCol="0">
            <a:spAutoFit/>
          </a:bodyPr>
          <a:lstStyle/>
          <a:p>
            <a:pPr algn="just" hangingPunct="0">
              <a:lnSpc>
                <a:spcPct val="150000"/>
              </a:lnSpc>
            </a:pP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settings.py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负责管理整个</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Django</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项目的设置，例如静态文件的位置，注册项目模块</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APP</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，进行数据库连接以及其他设置例如本项目中邮件发送和支付宝支付的相关设置。</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cxnSp>
        <p:nvCxnSpPr>
          <p:cNvPr id="48" name="直接连接符 47"/>
          <p:cNvCxnSpPr/>
          <p:nvPr/>
        </p:nvCxnSpPr>
        <p:spPr>
          <a:xfrm>
            <a:off x="5916440" y="1936998"/>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8582452" y="1936998"/>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pic>
        <p:nvPicPr>
          <p:cNvPr id="3074" name="图片 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9985" y="2818081"/>
            <a:ext cx="2287371" cy="143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down)">
                                      <p:cBhvr>
                                        <p:cTn id="37" dur="500"/>
                                        <p:tgtEl>
                                          <p:spTgt spid="48"/>
                                        </p:tgtEl>
                                      </p:cBhvr>
                                    </p:animEffect>
                                  </p:childTnLst>
                                </p:cTn>
                              </p:par>
                              <p:par>
                                <p:cTn id="38" presetID="22" presetClass="entr" presetSubtype="4"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down)">
                                      <p:cBhvr>
                                        <p:cTn id="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1" grpId="0" animBg="1"/>
      <p:bldP spid="32"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223657" y="618790"/>
            <a:ext cx="4582698"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系统数据库</a:t>
            </a:r>
            <a:r>
              <a:rPr lang="zh-CN" altLang="en-US" sz="3200" spc="600" dirty="0">
                <a:solidFill>
                  <a:srgbClr val="4C678E"/>
                </a:solidFill>
                <a:latin typeface="思源宋体 Heavy" panose="02020900000000000000" pitchFamily="18" charset="-122"/>
                <a:ea typeface="思源宋体 Heavy" panose="02020900000000000000" pitchFamily="18" charset="-122"/>
              </a:rPr>
              <a:t>设计</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flipV="1">
            <a:off x="3068633" y="855327"/>
            <a:ext cx="6712294" cy="117406"/>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6995795" y="1792605"/>
            <a:ext cx="4707255" cy="3693160"/>
          </a:xfrm>
          <a:prstGeom prst="rect">
            <a:avLst/>
          </a:prstGeom>
          <a:noFill/>
        </p:spPr>
        <p:txBody>
          <a:bodyPr wrap="square" lIns="0" tIns="0" rIns="0" bIns="0" rtlCol="0">
            <a:spAutoFit/>
          </a:bodyPr>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三类用户实体</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管理员</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游客</a:t>
            </a:r>
            <a:r>
              <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rPr>
              <a:t>、</a:t>
            </a: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运动员</a:t>
            </a:r>
            <a:r>
              <a:rPr lang="zh-CN" altLang="en-US" sz="1600" dirty="0">
                <a:solidFill>
                  <a:schemeClr val="tx1"/>
                </a:solidFill>
                <a:latin typeface="思源黑体 CN Normal" panose="020B0400000000000000" pitchFamily="34" charset="-122"/>
                <a:ea typeface="思源黑体 CN Normal" panose="020B0400000000000000" pitchFamily="34" charset="-122"/>
                <a:cs typeface="+mn-ea"/>
                <a:sym typeface="+mn-lt"/>
              </a:rPr>
              <a:t>以及</a:t>
            </a: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订单</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管理员</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：用户相关操作；管理场馆信息、新闻信息、上架商</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品。</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游客</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：用户相关操作；购买商品；添加游记；查询网页</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信息。</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rgbClr val="FF0000"/>
                </a:solidFill>
                <a:latin typeface="思源黑体 CN Normal" panose="020B0400000000000000" pitchFamily="34" charset="-122"/>
                <a:ea typeface="思源黑体 CN Normal" panose="020B0400000000000000" pitchFamily="34" charset="-122"/>
                <a:cs typeface="+mn-ea"/>
                <a:sym typeface="+mn-lt"/>
              </a:rPr>
              <a:t>运动员</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：除游客所有功能外，可以查看运动员专线地图，赛程，赛场信息</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查询。</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1" name="图片 100"/>
          <p:cNvPicPr/>
          <p:nvPr>
            <p:custDataLst>
              <p:tags r:id="rId1"/>
            </p:custDataLst>
          </p:nvPr>
        </p:nvPicPr>
        <p:blipFill>
          <a:blip r:embed="rId2"/>
          <a:stretch>
            <a:fillRect/>
          </a:stretch>
        </p:blipFill>
        <p:spPr>
          <a:xfrm>
            <a:off x="267335" y="1202055"/>
            <a:ext cx="5823585" cy="55518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69217" y="4660028"/>
            <a:ext cx="2920735" cy="2158294"/>
          </a:xfrm>
          <a:prstGeom prst="rect">
            <a:avLst/>
          </a:prstGeom>
        </p:spPr>
      </p:pic>
      <p:pic>
        <p:nvPicPr>
          <p:cNvPr id="5" name="图片 4"/>
          <p:cNvPicPr>
            <a:picLocks noChangeAspect="1"/>
          </p:cNvPicPr>
          <p:nvPr/>
        </p:nvPicPr>
        <p:blipFill>
          <a:blip r:embed="rId2"/>
          <a:stretch>
            <a:fillRect/>
          </a:stretch>
        </p:blipFill>
        <p:spPr>
          <a:xfrm>
            <a:off x="7721754" y="4918605"/>
            <a:ext cx="2896262" cy="2000707"/>
          </a:xfrm>
          <a:prstGeom prst="rect">
            <a:avLst/>
          </a:prstGeom>
        </p:spPr>
      </p:pic>
      <p:sp>
        <p:nvSpPr>
          <p:cNvPr id="33" name="文本框 32"/>
          <p:cNvSpPr txBox="1"/>
          <p:nvPr/>
        </p:nvSpPr>
        <p:spPr>
          <a:xfrm>
            <a:off x="4718957" y="1717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数据来源</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4938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513675" y="2266812"/>
            <a:ext cx="1550476" cy="1548172"/>
            <a:chOff x="4265930" y="1720850"/>
            <a:chExt cx="1709420" cy="1706880"/>
          </a:xfrm>
        </p:grpSpPr>
        <p:sp>
          <p:nvSpPr>
            <p:cNvPr id="11" name="2"/>
            <p:cNvSpPr/>
            <p:nvPr/>
          </p:nvSpPr>
          <p:spPr>
            <a:xfrm>
              <a:off x="42659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12" name="图片 11"/>
            <p:cNvPicPr>
              <a:picLocks noChangeAspect="1"/>
            </p:cNvPicPr>
            <p:nvPr/>
          </p:nvPicPr>
          <p:blipFill>
            <a:blip r:embed="rId3"/>
            <a:stretch>
              <a:fillRect/>
            </a:stretch>
          </p:blipFill>
          <p:spPr>
            <a:xfrm>
              <a:off x="4743673" y="2171700"/>
              <a:ext cx="376967" cy="558798"/>
            </a:xfrm>
            <a:prstGeom prst="rect">
              <a:avLst/>
            </a:prstGeom>
          </p:spPr>
        </p:pic>
      </p:grpSp>
      <p:grpSp>
        <p:nvGrpSpPr>
          <p:cNvPr id="13" name="组合 12"/>
          <p:cNvGrpSpPr/>
          <p:nvPr/>
        </p:nvGrpSpPr>
        <p:grpSpPr>
          <a:xfrm>
            <a:off x="6173582" y="2265660"/>
            <a:ext cx="1548172" cy="1550476"/>
            <a:chOff x="6096000" y="1719580"/>
            <a:chExt cx="1706880" cy="1709420"/>
          </a:xfrm>
        </p:grpSpPr>
        <p:sp>
          <p:nvSpPr>
            <p:cNvPr id="14" name="2"/>
            <p:cNvSpPr/>
            <p:nvPr/>
          </p:nvSpPr>
          <p:spPr>
            <a:xfrm rot="5400000">
              <a:off x="6094730" y="1720850"/>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15" name="图片 14"/>
            <p:cNvPicPr>
              <a:picLocks noChangeAspect="1"/>
            </p:cNvPicPr>
            <p:nvPr/>
          </p:nvPicPr>
          <p:blipFill>
            <a:blip r:embed="rId4"/>
            <a:stretch>
              <a:fillRect/>
            </a:stretch>
          </p:blipFill>
          <p:spPr>
            <a:xfrm>
              <a:off x="6752701" y="2171700"/>
              <a:ext cx="585407" cy="558798"/>
            </a:xfrm>
            <a:prstGeom prst="rect">
              <a:avLst/>
            </a:prstGeom>
          </p:spPr>
        </p:pic>
      </p:grpSp>
      <p:grpSp>
        <p:nvGrpSpPr>
          <p:cNvPr id="17" name="组合 16"/>
          <p:cNvGrpSpPr/>
          <p:nvPr/>
        </p:nvGrpSpPr>
        <p:grpSpPr>
          <a:xfrm>
            <a:off x="4498124" y="3923840"/>
            <a:ext cx="1548172" cy="1550476"/>
            <a:chOff x="4248785" y="3547745"/>
            <a:chExt cx="1706880" cy="1709420"/>
          </a:xfrm>
        </p:grpSpPr>
        <p:sp>
          <p:nvSpPr>
            <p:cNvPr id="18" name="2"/>
            <p:cNvSpPr/>
            <p:nvPr/>
          </p:nvSpPr>
          <p:spPr>
            <a:xfrm rot="16200000">
              <a:off x="4247515"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19" name="图片 18"/>
            <p:cNvPicPr>
              <a:picLocks noChangeAspect="1"/>
            </p:cNvPicPr>
            <p:nvPr/>
          </p:nvPicPr>
          <p:blipFill>
            <a:blip r:embed="rId5"/>
            <a:stretch>
              <a:fillRect/>
            </a:stretch>
          </p:blipFill>
          <p:spPr>
            <a:xfrm>
              <a:off x="4668279" y="4156613"/>
              <a:ext cx="527754" cy="558798"/>
            </a:xfrm>
            <a:prstGeom prst="rect">
              <a:avLst/>
            </a:prstGeom>
          </p:spPr>
        </p:pic>
      </p:grpSp>
      <p:grpSp>
        <p:nvGrpSpPr>
          <p:cNvPr id="20" name="组合 19"/>
          <p:cNvGrpSpPr/>
          <p:nvPr/>
        </p:nvGrpSpPr>
        <p:grpSpPr>
          <a:xfrm>
            <a:off x="6172430" y="3924992"/>
            <a:ext cx="1550476" cy="1548172"/>
            <a:chOff x="6094730" y="3549015"/>
            <a:chExt cx="1709420" cy="1706880"/>
          </a:xfrm>
        </p:grpSpPr>
        <p:sp>
          <p:nvSpPr>
            <p:cNvPr id="21" name="2"/>
            <p:cNvSpPr/>
            <p:nvPr/>
          </p:nvSpPr>
          <p:spPr>
            <a:xfrm rot="10800000">
              <a:off x="6094730" y="3549015"/>
              <a:ext cx="1709420" cy="1706880"/>
            </a:xfrm>
            <a:custGeom>
              <a:avLst/>
              <a:gdLst>
                <a:gd name="connsiteX0" fmla="*/ 0 w 1442382"/>
                <a:gd name="connsiteY0" fmla="*/ 0 h 1440000"/>
                <a:gd name="connsiteX1" fmla="*/ 2382 w 1442382"/>
                <a:gd name="connsiteY1" fmla="*/ 0 h 1440000"/>
                <a:gd name="connsiteX2" fmla="*/ 720000 w 1442382"/>
                <a:gd name="connsiteY2" fmla="*/ 0 h 1440000"/>
                <a:gd name="connsiteX3" fmla="*/ 1442382 w 1442382"/>
                <a:gd name="connsiteY3" fmla="*/ 0 h 1440000"/>
                <a:gd name="connsiteX4" fmla="*/ 1442382 w 1442382"/>
                <a:gd name="connsiteY4" fmla="*/ 720000 h 1440000"/>
                <a:gd name="connsiteX5" fmla="*/ 722382 w 1442382"/>
                <a:gd name="connsiteY5" fmla="*/ 1440000 h 1440000"/>
                <a:gd name="connsiteX6" fmla="*/ 721191 w 1442382"/>
                <a:gd name="connsiteY6" fmla="*/ 1438809 h 1440000"/>
                <a:gd name="connsiteX7" fmla="*/ 720000 w 1442382"/>
                <a:gd name="connsiteY7" fmla="*/ 1440000 h 1440000"/>
                <a:gd name="connsiteX8" fmla="*/ 0 w 1442382"/>
                <a:gd name="connsiteY8"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382" h="1440000">
                  <a:moveTo>
                    <a:pt x="0" y="0"/>
                  </a:moveTo>
                  <a:lnTo>
                    <a:pt x="2382" y="0"/>
                  </a:lnTo>
                  <a:lnTo>
                    <a:pt x="720000" y="0"/>
                  </a:lnTo>
                  <a:lnTo>
                    <a:pt x="1442382" y="0"/>
                  </a:lnTo>
                  <a:lnTo>
                    <a:pt x="1442382" y="720000"/>
                  </a:lnTo>
                  <a:lnTo>
                    <a:pt x="722382" y="1440000"/>
                  </a:lnTo>
                  <a:lnTo>
                    <a:pt x="721191" y="1438809"/>
                  </a:lnTo>
                  <a:lnTo>
                    <a:pt x="720000" y="1440000"/>
                  </a:lnTo>
                  <a:lnTo>
                    <a:pt x="0" y="1440000"/>
                  </a:lnTo>
                  <a:close/>
                </a:path>
              </a:pathLst>
            </a:cu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字魂59号-创粗黑" panose="00000500000000000000" pitchFamily="2" charset="-122"/>
                <a:ea typeface="字魂59号-创粗黑" panose="00000500000000000000" pitchFamily="2" charset="-122"/>
              </a:endParaRPr>
            </a:p>
          </p:txBody>
        </p:sp>
        <p:pic>
          <p:nvPicPr>
            <p:cNvPr id="22" name="图片 21"/>
            <p:cNvPicPr>
              <a:picLocks noChangeAspect="1"/>
            </p:cNvPicPr>
            <p:nvPr/>
          </p:nvPicPr>
          <p:blipFill>
            <a:blip r:embed="rId6"/>
            <a:stretch>
              <a:fillRect/>
            </a:stretch>
          </p:blipFill>
          <p:spPr>
            <a:xfrm>
              <a:off x="6785962" y="4156613"/>
              <a:ext cx="518884" cy="558798"/>
            </a:xfrm>
            <a:prstGeom prst="rect">
              <a:avLst/>
            </a:prstGeom>
          </p:spPr>
        </p:pic>
      </p:grpSp>
      <p:grpSp>
        <p:nvGrpSpPr>
          <p:cNvPr id="23" name="组合 22"/>
          <p:cNvGrpSpPr/>
          <p:nvPr/>
        </p:nvGrpSpPr>
        <p:grpSpPr>
          <a:xfrm>
            <a:off x="642671" y="1938110"/>
            <a:ext cx="3729320" cy="2384224"/>
            <a:chOff x="1400629" y="3051859"/>
            <a:chExt cx="2583542" cy="2384224"/>
          </a:xfrm>
        </p:grpSpPr>
        <p:sp>
          <p:nvSpPr>
            <p:cNvPr id="24" name="矩形 23"/>
            <p:cNvSpPr/>
            <p:nvPr/>
          </p:nvSpPr>
          <p:spPr>
            <a:xfrm>
              <a:off x="2130763" y="3051859"/>
              <a:ext cx="1123274" cy="407291"/>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新闻内容</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25" name="矩形 24"/>
            <p:cNvSpPr/>
            <p:nvPr/>
          </p:nvSpPr>
          <p:spPr>
            <a:xfrm>
              <a:off x="1400629" y="3632897"/>
              <a:ext cx="2583542" cy="1803186"/>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利用爬虫根据标题含有的场馆名称分类，获取每个类别的新闻名称和内容，利用</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sql</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语句统计出每个类别的新闻数目。</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26" name="组合 25"/>
          <p:cNvGrpSpPr/>
          <p:nvPr/>
        </p:nvGrpSpPr>
        <p:grpSpPr>
          <a:xfrm>
            <a:off x="775335" y="3780790"/>
            <a:ext cx="3157220" cy="830580"/>
            <a:chOff x="1206229" y="3051859"/>
            <a:chExt cx="2801620" cy="830580"/>
          </a:xfrm>
        </p:grpSpPr>
        <p:sp>
          <p:nvSpPr>
            <p:cNvPr id="27" name="矩形 26"/>
            <p:cNvSpPr/>
            <p:nvPr/>
          </p:nvSpPr>
          <p:spPr>
            <a:xfrm>
              <a:off x="2130763" y="3051859"/>
              <a:ext cx="1123274"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游记内容</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28" name="矩形 27"/>
            <p:cNvSpPr/>
            <p:nvPr/>
          </p:nvSpPr>
          <p:spPr>
            <a:xfrm>
              <a:off x="1206229" y="3513504"/>
              <a:ext cx="2801620"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在网站上搜集到的北京游记攻略</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29" name="组合 28"/>
          <p:cNvGrpSpPr/>
          <p:nvPr/>
        </p:nvGrpSpPr>
        <p:grpSpPr>
          <a:xfrm>
            <a:off x="8317393" y="2023445"/>
            <a:ext cx="2970717" cy="905716"/>
            <a:chOff x="1400628" y="3053039"/>
            <a:chExt cx="2970717" cy="905716"/>
          </a:xfrm>
        </p:grpSpPr>
        <p:sp>
          <p:nvSpPr>
            <p:cNvPr id="30" name="矩形 29"/>
            <p:cNvSpPr/>
            <p:nvPr/>
          </p:nvSpPr>
          <p:spPr>
            <a:xfrm>
              <a:off x="1800564" y="3053039"/>
              <a:ext cx="1853408" cy="407291"/>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场馆和景点图片</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1" name="矩形 30"/>
            <p:cNvSpPr/>
            <p:nvPr/>
          </p:nvSpPr>
          <p:spPr>
            <a:xfrm>
              <a:off x="1400628" y="3632897"/>
              <a:ext cx="2970717" cy="32585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在相应网站上搜集到若干图片</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32" name="组合 31"/>
          <p:cNvGrpSpPr/>
          <p:nvPr/>
        </p:nvGrpSpPr>
        <p:grpSpPr>
          <a:xfrm>
            <a:off x="8323944" y="3741296"/>
            <a:ext cx="2583542" cy="1276228"/>
            <a:chOff x="1400629" y="3051859"/>
            <a:chExt cx="2583542" cy="1276228"/>
          </a:xfrm>
        </p:grpSpPr>
        <p:sp>
          <p:nvSpPr>
            <p:cNvPr id="34" name="矩形 33"/>
            <p:cNvSpPr/>
            <p:nvPr/>
          </p:nvSpPr>
          <p:spPr>
            <a:xfrm>
              <a:off x="2130763" y="3051859"/>
              <a:ext cx="1433144" cy="407291"/>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纪念品图片</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35" name="矩形 34"/>
            <p:cNvSpPr/>
            <p:nvPr/>
          </p:nvSpPr>
          <p:spPr>
            <a:xfrm>
              <a:off x="1400629" y="3632897"/>
              <a:ext cx="2583542" cy="6951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在相应网站上搜集到冬奥会的纪念品和图片</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pic>
        <p:nvPicPr>
          <p:cNvPr id="3" name="图片 2"/>
          <p:cNvPicPr>
            <a:picLocks noChangeAspect="1"/>
          </p:cNvPicPr>
          <p:nvPr/>
        </p:nvPicPr>
        <p:blipFill>
          <a:blip r:embed="rId7"/>
          <a:stretch>
            <a:fillRect/>
          </a:stretch>
        </p:blipFill>
        <p:spPr>
          <a:xfrm>
            <a:off x="8921582" y="-19535"/>
            <a:ext cx="3270418" cy="2101958"/>
          </a:xfrm>
          <a:prstGeom prst="rect">
            <a:avLst/>
          </a:prstGeom>
        </p:spPr>
      </p:pic>
      <p:pic>
        <p:nvPicPr>
          <p:cNvPr id="4" name="图片 3"/>
          <p:cNvPicPr>
            <a:picLocks noChangeAspect="1"/>
          </p:cNvPicPr>
          <p:nvPr/>
        </p:nvPicPr>
        <p:blipFill>
          <a:blip r:embed="rId8"/>
          <a:stretch>
            <a:fillRect/>
          </a:stretch>
        </p:blipFill>
        <p:spPr>
          <a:xfrm>
            <a:off x="9743846" y="4794510"/>
            <a:ext cx="2377440" cy="2077184"/>
          </a:xfrm>
          <a:prstGeom prst="rect">
            <a:avLst/>
          </a:prstGeom>
        </p:spPr>
      </p:pic>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9" y="-1877"/>
            <a:ext cx="3819282" cy="19456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par>
                                <p:cTn id="29" presetID="3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childTnLst>
                          </p:cTn>
                        </p:par>
                        <p:par>
                          <p:cTn id="41" fill="hold">
                            <p:stCondLst>
                              <p:cond delay="1000"/>
                            </p:stCondLst>
                            <p:childTnLst>
                              <p:par>
                                <p:cTn id="42" presetID="42"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entr" presetSubtype="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3000"/>
                            </p:stCondLst>
                            <p:childTnLst>
                              <p:par>
                                <p:cTn id="54" presetID="42" presetClass="entr" presetSubtype="0" fill="hold"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42"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2393315" y="746760"/>
            <a:ext cx="7405370" cy="5810885"/>
          </a:xfrm>
          <a:prstGeom prst="round2DiagRect">
            <a:avLst/>
          </a:prstGeom>
          <a:noFill/>
          <a:ln w="9525">
            <a:solidFill>
              <a:schemeClr val="tx2">
                <a:lumMod val="60000"/>
                <a:lumOff val="40000"/>
              </a:schemeClr>
            </a:solidFill>
          </a:ln>
          <a:effectLst>
            <a:outerShdw blurRad="50800" dist="38100" dir="8100000" algn="tr" rotWithShape="0">
              <a:prstClr val="black">
                <a:alpha val="40000"/>
              </a:prstClr>
            </a:outerShdw>
          </a:effectLst>
        </p:spPr>
      </p:pic>
      <p:sp>
        <p:nvSpPr>
          <p:cNvPr id="33" name="文本框 32"/>
          <p:cNvSpPr txBox="1"/>
          <p:nvPr/>
        </p:nvSpPr>
        <p:spPr>
          <a:xfrm>
            <a:off x="4718957" y="1717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功能组成</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4938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186180" y="2219960"/>
            <a:ext cx="467360" cy="2308225"/>
          </a:xfrm>
          <a:prstGeom prst="rect">
            <a:avLst/>
          </a:prstGeom>
          <a:noFill/>
        </p:spPr>
        <p:txBody>
          <a:bodyPr wrap="square" lIns="0" tIns="0" rIns="0" bIns="0" rtlCol="0">
            <a:spAutoFit/>
          </a:bodyPr>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系</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统</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功</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能</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图</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529" y="3784600"/>
            <a:ext cx="12193057" cy="3073696"/>
          </a:xfrm>
          <a:prstGeom prst="rect">
            <a:avLst/>
          </a:pr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4792239" y="2099707"/>
            <a:ext cx="2647437" cy="230832"/>
          </a:xfrm>
          <a:prstGeom prst="rect">
            <a:avLst/>
          </a:prstGeom>
          <a:noFill/>
        </p:spPr>
        <p:txBody>
          <a:bodyPr wrap="square" rtlCol="0">
            <a:spAutoFit/>
          </a:bodyPr>
          <a:lstStyle/>
          <a:p>
            <a:pPr algn="ctr"/>
            <a:r>
              <a:rPr lang="en-US" altLang="zh-CN" sz="900" spc="300" dirty="0">
                <a:solidFill>
                  <a:schemeClr val="tx1">
                    <a:lumMod val="50000"/>
                    <a:lumOff val="50000"/>
                  </a:schemeClr>
                </a:solidFill>
                <a:latin typeface="+mn-ea"/>
              </a:rPr>
              <a:t>SCIENCE AND TECHNOLOGY</a:t>
            </a:r>
            <a:endParaRPr lang="zh-CN" altLang="en-US" sz="900" spc="300" dirty="0">
              <a:solidFill>
                <a:schemeClr val="tx1">
                  <a:lumMod val="50000"/>
                  <a:lumOff val="50000"/>
                </a:schemeClr>
              </a:solidFill>
              <a:latin typeface="+mn-ea"/>
            </a:endParaRPr>
          </a:p>
        </p:txBody>
      </p:sp>
      <p:sp>
        <p:nvSpPr>
          <p:cNvPr id="33" name="文本框 32"/>
          <p:cNvSpPr txBox="1"/>
          <p:nvPr/>
        </p:nvSpPr>
        <p:spPr>
          <a:xfrm>
            <a:off x="5277757" y="1316629"/>
            <a:ext cx="1752600" cy="923330"/>
          </a:xfrm>
          <a:prstGeom prst="rect">
            <a:avLst/>
          </a:prstGeom>
          <a:noFill/>
        </p:spPr>
        <p:txBody>
          <a:bodyPr wrap="square" rtlCol="0">
            <a:spAutoFit/>
          </a:bodyPr>
          <a:lstStyle/>
          <a:p>
            <a:pPr algn="ctr"/>
            <a:r>
              <a:rPr lang="zh-CN" altLang="en-US" sz="5400" spc="600" dirty="0">
                <a:solidFill>
                  <a:srgbClr val="4C678E"/>
                </a:solidFill>
                <a:latin typeface="思源宋体 Heavy" panose="02020900000000000000" pitchFamily="18" charset="-122"/>
                <a:ea typeface="思源宋体 Heavy" panose="02020900000000000000" pitchFamily="18" charset="-122"/>
              </a:rPr>
              <a:t>目录</a:t>
            </a:r>
            <a:endParaRPr lang="zh-CN" altLang="en-US" sz="5400" spc="600" dirty="0">
              <a:solidFill>
                <a:srgbClr val="4C678E"/>
              </a:solidFill>
              <a:latin typeface="思源宋体 Heavy" panose="02020900000000000000" pitchFamily="18" charset="-122"/>
              <a:ea typeface="思源宋体 Heavy" panose="02020900000000000000" pitchFamily="18" charset="-122"/>
            </a:endParaRPr>
          </a:p>
        </p:txBody>
      </p:sp>
      <p:sp>
        <p:nvSpPr>
          <p:cNvPr id="19" name="ïşļíḋê"/>
          <p:cNvSpPr/>
          <p:nvPr/>
        </p:nvSpPr>
        <p:spPr>
          <a:xfrm>
            <a:off x="1038178" y="2771729"/>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01</a:t>
            </a:r>
            <a:endParaRPr lang="en-US" sz="2400" b="1" dirty="0">
              <a:solidFill>
                <a:schemeClr val="bg1"/>
              </a:solidFill>
              <a:cs typeface="+mn-ea"/>
              <a:sym typeface="+mn-lt"/>
            </a:endParaRPr>
          </a:p>
        </p:txBody>
      </p:sp>
      <p:sp>
        <p:nvSpPr>
          <p:cNvPr id="34" name="ïşļíḋê"/>
          <p:cNvSpPr/>
          <p:nvPr/>
        </p:nvSpPr>
        <p:spPr>
          <a:xfrm>
            <a:off x="3396145" y="2771729"/>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02</a:t>
            </a:r>
            <a:endParaRPr lang="en-US" sz="2400" b="1" dirty="0">
              <a:solidFill>
                <a:schemeClr val="bg1"/>
              </a:solidFill>
              <a:cs typeface="+mn-ea"/>
              <a:sym typeface="+mn-lt"/>
            </a:endParaRPr>
          </a:p>
        </p:txBody>
      </p:sp>
      <p:sp>
        <p:nvSpPr>
          <p:cNvPr id="37" name="ïşļíḋê"/>
          <p:cNvSpPr/>
          <p:nvPr/>
        </p:nvSpPr>
        <p:spPr>
          <a:xfrm>
            <a:off x="5754112" y="2771729"/>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03</a:t>
            </a:r>
            <a:endParaRPr lang="en-US" sz="2400" b="1" dirty="0">
              <a:solidFill>
                <a:schemeClr val="bg1"/>
              </a:solidFill>
              <a:cs typeface="+mn-ea"/>
              <a:sym typeface="+mn-lt"/>
            </a:endParaRPr>
          </a:p>
        </p:txBody>
      </p:sp>
      <p:sp>
        <p:nvSpPr>
          <p:cNvPr id="38" name="ïşļíḋê"/>
          <p:cNvSpPr/>
          <p:nvPr/>
        </p:nvSpPr>
        <p:spPr>
          <a:xfrm>
            <a:off x="8112078" y="2771729"/>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04</a:t>
            </a:r>
            <a:endParaRPr lang="en-US" sz="2400" b="1" dirty="0">
              <a:solidFill>
                <a:schemeClr val="bg1"/>
              </a:solidFill>
              <a:cs typeface="+mn-ea"/>
              <a:sym typeface="+mn-lt"/>
            </a:endParaRPr>
          </a:p>
        </p:txBody>
      </p:sp>
      <p:cxnSp>
        <p:nvCxnSpPr>
          <p:cNvPr id="39" name="直接连接符 38"/>
          <p:cNvCxnSpPr/>
          <p:nvPr/>
        </p:nvCxnSpPr>
        <p:spPr>
          <a:xfrm>
            <a:off x="2631015" y="3125304"/>
            <a:ext cx="0" cy="1955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942415" y="3125304"/>
            <a:ext cx="0" cy="1955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253815" y="3125304"/>
            <a:ext cx="0" cy="1955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56115" y="3591033"/>
            <a:ext cx="2108200" cy="1077218"/>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选题背景与意义</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3" name="文本框 42"/>
          <p:cNvSpPr txBox="1"/>
          <p:nvPr/>
        </p:nvSpPr>
        <p:spPr>
          <a:xfrm>
            <a:off x="2717348" y="3581837"/>
            <a:ext cx="2108200" cy="1077218"/>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开发工具</a:t>
            </a:r>
            <a:endParaRPr lang="en-US" altLang="zh-CN" sz="32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3200" dirty="0">
                <a:solidFill>
                  <a:srgbClr val="4C678E"/>
                </a:solidFill>
                <a:latin typeface="思源宋体 Heavy" panose="02020900000000000000" pitchFamily="18" charset="-122"/>
                <a:ea typeface="思源宋体 Heavy" panose="02020900000000000000" pitchFamily="18" charset="-122"/>
              </a:rPr>
              <a:t>运行环境</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4" name="文本框 43"/>
          <p:cNvSpPr txBox="1"/>
          <p:nvPr/>
        </p:nvSpPr>
        <p:spPr>
          <a:xfrm>
            <a:off x="5039781" y="3591033"/>
            <a:ext cx="2108200" cy="584775"/>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系统设计</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45" name="文本框 44"/>
          <p:cNvSpPr txBox="1"/>
          <p:nvPr/>
        </p:nvSpPr>
        <p:spPr>
          <a:xfrm>
            <a:off x="7245346" y="3591033"/>
            <a:ext cx="2294469" cy="1568450"/>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功能</a:t>
            </a:r>
            <a:r>
              <a:rPr lang="zh-CN" altLang="en-US" sz="3200" dirty="0">
                <a:solidFill>
                  <a:srgbClr val="4C678E"/>
                </a:solidFill>
                <a:latin typeface="思源宋体 Heavy" panose="02020900000000000000" pitchFamily="18" charset="-122"/>
                <a:ea typeface="思源宋体 Heavy" panose="02020900000000000000" pitchFamily="18" charset="-122"/>
              </a:rPr>
              <a:t>设计实现</a:t>
            </a:r>
            <a:endParaRPr lang="en-US" altLang="zh-CN" sz="32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3200" dirty="0">
                <a:solidFill>
                  <a:srgbClr val="4C678E"/>
                </a:solidFill>
                <a:latin typeface="思源宋体 Heavy" panose="02020900000000000000" pitchFamily="18" charset="-122"/>
                <a:ea typeface="思源宋体 Heavy" panose="02020900000000000000" pitchFamily="18" charset="-122"/>
              </a:rPr>
              <a:t>及结果展示</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
        <p:nvSpPr>
          <p:cNvPr id="36" name="ïşļíḋê"/>
          <p:cNvSpPr/>
          <p:nvPr/>
        </p:nvSpPr>
        <p:spPr>
          <a:xfrm>
            <a:off x="10293536" y="2715682"/>
            <a:ext cx="683776" cy="68377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sz="2400" b="1" dirty="0">
                <a:solidFill>
                  <a:schemeClr val="bg1"/>
                </a:solidFill>
                <a:cs typeface="+mn-ea"/>
                <a:sym typeface="+mn-lt"/>
              </a:rPr>
              <a:t>05</a:t>
            </a:r>
            <a:endParaRPr lang="en-US" sz="2400" b="1" dirty="0">
              <a:solidFill>
                <a:schemeClr val="bg1"/>
              </a:solidFill>
              <a:cs typeface="+mn-ea"/>
              <a:sym typeface="+mn-lt"/>
            </a:endParaRPr>
          </a:p>
        </p:txBody>
      </p:sp>
      <p:cxnSp>
        <p:nvCxnSpPr>
          <p:cNvPr id="50" name="直接连接符 49"/>
          <p:cNvCxnSpPr/>
          <p:nvPr/>
        </p:nvCxnSpPr>
        <p:spPr>
          <a:xfrm>
            <a:off x="9487446" y="3106488"/>
            <a:ext cx="0" cy="1955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9655183" y="3564595"/>
            <a:ext cx="1924595" cy="1077218"/>
          </a:xfrm>
          <a:prstGeom prst="rect">
            <a:avLst/>
          </a:prstGeom>
          <a:noFill/>
        </p:spPr>
        <p:txBody>
          <a:bodyPr wrap="square" rtlCol="0">
            <a:spAutoFit/>
          </a:bodyPr>
          <a:lstStyle/>
          <a:p>
            <a:pPr algn="ctr"/>
            <a:r>
              <a:rPr lang="zh-CN" altLang="en-US" sz="3200" dirty="0">
                <a:solidFill>
                  <a:srgbClr val="4C678E"/>
                </a:solidFill>
                <a:latin typeface="思源宋体 Heavy" panose="02020900000000000000" pitchFamily="18" charset="-122"/>
                <a:ea typeface="思源宋体 Heavy" panose="02020900000000000000" pitchFamily="18" charset="-122"/>
              </a:rPr>
              <a:t>总结</a:t>
            </a:r>
            <a:endParaRPr lang="en-US" altLang="zh-CN" sz="3200" dirty="0">
              <a:solidFill>
                <a:srgbClr val="4C678E"/>
              </a:solidFill>
              <a:latin typeface="思源宋体 Heavy" panose="02020900000000000000" pitchFamily="18" charset="-122"/>
              <a:ea typeface="思源宋体 Heavy" panose="02020900000000000000" pitchFamily="18" charset="-122"/>
            </a:endParaRPr>
          </a:p>
          <a:p>
            <a:pPr algn="ctr"/>
            <a:r>
              <a:rPr lang="zh-CN" altLang="en-US" sz="3200" dirty="0">
                <a:solidFill>
                  <a:srgbClr val="4C678E"/>
                </a:solidFill>
                <a:latin typeface="思源宋体 Heavy" panose="02020900000000000000" pitchFamily="18" charset="-122"/>
                <a:ea typeface="思源宋体 Heavy" panose="02020900000000000000" pitchFamily="18" charset="-122"/>
              </a:rPr>
              <a:t>与展望</a:t>
            </a:r>
            <a:endParaRPr lang="zh-CN" altLang="en-US" sz="3200" dirty="0">
              <a:solidFill>
                <a:srgbClr val="4C678E"/>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1000" fill="hold"/>
                                        <p:tgtEl>
                                          <p:spTgt spid="19"/>
                                        </p:tgtEl>
                                        <p:attrNameLst>
                                          <p:attrName>ppt_w</p:attrName>
                                        </p:attrNameLst>
                                      </p:cBhvr>
                                      <p:tavLst>
                                        <p:tav tm="0">
                                          <p:val>
                                            <p:fltVal val="0"/>
                                          </p:val>
                                        </p:tav>
                                        <p:tav tm="100000">
                                          <p:val>
                                            <p:strVal val="#ppt_w"/>
                                          </p:val>
                                        </p:tav>
                                      </p:tavLst>
                                    </p:anim>
                                    <p:anim calcmode="lin" valueType="num">
                                      <p:cBhvr>
                                        <p:cTn id="19" dur="1000" fill="hold"/>
                                        <p:tgtEl>
                                          <p:spTgt spid="19"/>
                                        </p:tgtEl>
                                        <p:attrNameLst>
                                          <p:attrName>ppt_h</p:attrName>
                                        </p:attrNameLst>
                                      </p:cBhvr>
                                      <p:tavLst>
                                        <p:tav tm="0">
                                          <p:val>
                                            <p:fltVal val="0"/>
                                          </p:val>
                                        </p:tav>
                                        <p:tav tm="100000">
                                          <p:val>
                                            <p:strVal val="#ppt_h"/>
                                          </p:val>
                                        </p:tav>
                                      </p:tavLst>
                                    </p:anim>
                                    <p:anim calcmode="lin" valueType="num">
                                      <p:cBhvr>
                                        <p:cTn id="20" dur="1000" fill="hold"/>
                                        <p:tgtEl>
                                          <p:spTgt spid="19"/>
                                        </p:tgtEl>
                                        <p:attrNameLst>
                                          <p:attrName>style.rotation</p:attrName>
                                        </p:attrNameLst>
                                      </p:cBhvr>
                                      <p:tavLst>
                                        <p:tav tm="0">
                                          <p:val>
                                            <p:fltVal val="90"/>
                                          </p:val>
                                        </p:tav>
                                        <p:tav tm="100000">
                                          <p:val>
                                            <p:fltVal val="0"/>
                                          </p:val>
                                        </p:tav>
                                      </p:tavLst>
                                    </p:anim>
                                    <p:animEffect transition="in" filter="fade">
                                      <p:cBhvr>
                                        <p:cTn id="21" dur="1000"/>
                                        <p:tgtEl>
                                          <p:spTgt spid="19"/>
                                        </p:tgtEl>
                                      </p:cBhvr>
                                    </p:animEffect>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1000" fill="hold"/>
                                        <p:tgtEl>
                                          <p:spTgt spid="34"/>
                                        </p:tgtEl>
                                        <p:attrNameLst>
                                          <p:attrName>ppt_w</p:attrName>
                                        </p:attrNameLst>
                                      </p:cBhvr>
                                      <p:tavLst>
                                        <p:tav tm="0">
                                          <p:val>
                                            <p:fltVal val="0"/>
                                          </p:val>
                                        </p:tav>
                                        <p:tav tm="100000">
                                          <p:val>
                                            <p:strVal val="#ppt_w"/>
                                          </p:val>
                                        </p:tav>
                                      </p:tavLst>
                                    </p:anim>
                                    <p:anim calcmode="lin" valueType="num">
                                      <p:cBhvr>
                                        <p:cTn id="26" dur="1000" fill="hold"/>
                                        <p:tgtEl>
                                          <p:spTgt spid="34"/>
                                        </p:tgtEl>
                                        <p:attrNameLst>
                                          <p:attrName>ppt_h</p:attrName>
                                        </p:attrNameLst>
                                      </p:cBhvr>
                                      <p:tavLst>
                                        <p:tav tm="0">
                                          <p:val>
                                            <p:fltVal val="0"/>
                                          </p:val>
                                        </p:tav>
                                        <p:tav tm="100000">
                                          <p:val>
                                            <p:strVal val="#ppt_h"/>
                                          </p:val>
                                        </p:tav>
                                      </p:tavLst>
                                    </p:anim>
                                    <p:anim calcmode="lin" valueType="num">
                                      <p:cBhvr>
                                        <p:cTn id="27" dur="1000" fill="hold"/>
                                        <p:tgtEl>
                                          <p:spTgt spid="34"/>
                                        </p:tgtEl>
                                        <p:attrNameLst>
                                          <p:attrName>style.rotation</p:attrName>
                                        </p:attrNameLst>
                                      </p:cBhvr>
                                      <p:tavLst>
                                        <p:tav tm="0">
                                          <p:val>
                                            <p:fltVal val="90"/>
                                          </p:val>
                                        </p:tav>
                                        <p:tav tm="100000">
                                          <p:val>
                                            <p:fltVal val="0"/>
                                          </p:val>
                                        </p:tav>
                                      </p:tavLst>
                                    </p:anim>
                                    <p:animEffect transition="in" filter="fade">
                                      <p:cBhvr>
                                        <p:cTn id="28" dur="1000"/>
                                        <p:tgtEl>
                                          <p:spTgt spid="34"/>
                                        </p:tgtEl>
                                      </p:cBhvr>
                                    </p:animEffect>
                                  </p:childTnLst>
                                </p:cTn>
                              </p:par>
                            </p:childTnLst>
                          </p:cTn>
                        </p:par>
                        <p:par>
                          <p:cTn id="29" fill="hold">
                            <p:stCondLst>
                              <p:cond delay="3000"/>
                            </p:stCondLst>
                            <p:childTnLst>
                              <p:par>
                                <p:cTn id="30" presetID="31"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 calcmode="lin" valueType="num">
                                      <p:cBhvr>
                                        <p:cTn id="34" dur="1000" fill="hold"/>
                                        <p:tgtEl>
                                          <p:spTgt spid="37"/>
                                        </p:tgtEl>
                                        <p:attrNameLst>
                                          <p:attrName>style.rotation</p:attrName>
                                        </p:attrNameLst>
                                      </p:cBhvr>
                                      <p:tavLst>
                                        <p:tav tm="0">
                                          <p:val>
                                            <p:fltVal val="90"/>
                                          </p:val>
                                        </p:tav>
                                        <p:tav tm="100000">
                                          <p:val>
                                            <p:fltVal val="0"/>
                                          </p:val>
                                        </p:tav>
                                      </p:tavLst>
                                    </p:anim>
                                    <p:animEffect transition="in" filter="fade">
                                      <p:cBhvr>
                                        <p:cTn id="35" dur="1000"/>
                                        <p:tgtEl>
                                          <p:spTgt spid="37"/>
                                        </p:tgtEl>
                                      </p:cBhvr>
                                    </p:animEffect>
                                  </p:childTnLst>
                                </p:cTn>
                              </p:par>
                            </p:childTnLst>
                          </p:cTn>
                        </p:par>
                        <p:par>
                          <p:cTn id="36" fill="hold">
                            <p:stCondLst>
                              <p:cond delay="4000"/>
                            </p:stCondLst>
                            <p:childTnLst>
                              <p:par>
                                <p:cTn id="37" presetID="31"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1000" fill="hold"/>
                                        <p:tgtEl>
                                          <p:spTgt spid="38"/>
                                        </p:tgtEl>
                                        <p:attrNameLst>
                                          <p:attrName>ppt_w</p:attrName>
                                        </p:attrNameLst>
                                      </p:cBhvr>
                                      <p:tavLst>
                                        <p:tav tm="0">
                                          <p:val>
                                            <p:fltVal val="0"/>
                                          </p:val>
                                        </p:tav>
                                        <p:tav tm="100000">
                                          <p:val>
                                            <p:strVal val="#ppt_w"/>
                                          </p:val>
                                        </p:tav>
                                      </p:tavLst>
                                    </p:anim>
                                    <p:anim calcmode="lin" valueType="num">
                                      <p:cBhvr>
                                        <p:cTn id="40" dur="1000" fill="hold"/>
                                        <p:tgtEl>
                                          <p:spTgt spid="38"/>
                                        </p:tgtEl>
                                        <p:attrNameLst>
                                          <p:attrName>ppt_h</p:attrName>
                                        </p:attrNameLst>
                                      </p:cBhvr>
                                      <p:tavLst>
                                        <p:tav tm="0">
                                          <p:val>
                                            <p:fltVal val="0"/>
                                          </p:val>
                                        </p:tav>
                                        <p:tav tm="100000">
                                          <p:val>
                                            <p:strVal val="#ppt_h"/>
                                          </p:val>
                                        </p:tav>
                                      </p:tavLst>
                                    </p:anim>
                                    <p:anim calcmode="lin" valueType="num">
                                      <p:cBhvr>
                                        <p:cTn id="41" dur="1000" fill="hold"/>
                                        <p:tgtEl>
                                          <p:spTgt spid="38"/>
                                        </p:tgtEl>
                                        <p:attrNameLst>
                                          <p:attrName>style.rotation</p:attrName>
                                        </p:attrNameLst>
                                      </p:cBhvr>
                                      <p:tavLst>
                                        <p:tav tm="0">
                                          <p:val>
                                            <p:fltVal val="90"/>
                                          </p:val>
                                        </p:tav>
                                        <p:tav tm="100000">
                                          <p:val>
                                            <p:fltVal val="0"/>
                                          </p:val>
                                        </p:tav>
                                      </p:tavLst>
                                    </p:anim>
                                    <p:animEffect transition="in" filter="fade">
                                      <p:cBhvr>
                                        <p:cTn id="42" dur="1000"/>
                                        <p:tgtEl>
                                          <p:spTgt spid="38"/>
                                        </p:tgtEl>
                                      </p:cBhvr>
                                    </p:animEffect>
                                  </p:childTnLst>
                                </p:cTn>
                              </p:par>
                            </p:childTnLst>
                          </p:cTn>
                        </p:par>
                        <p:par>
                          <p:cTn id="43" fill="hold">
                            <p:stCondLst>
                              <p:cond delay="5000"/>
                            </p:stCondLst>
                            <p:childTnLst>
                              <p:par>
                                <p:cTn id="44" presetID="22" presetClass="entr" presetSubtype="4"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500"/>
                            </p:stCondLst>
                            <p:childTnLst>
                              <p:par>
                                <p:cTn id="48" presetID="22" presetClass="entr" presetSubtype="4"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down)">
                                      <p:cBhvr>
                                        <p:cTn id="50" dur="500"/>
                                        <p:tgtEl>
                                          <p:spTgt spid="43"/>
                                        </p:tgtEl>
                                      </p:cBhvr>
                                    </p:animEffect>
                                  </p:childTnLst>
                                </p:cTn>
                              </p:par>
                            </p:childTnLst>
                          </p:cTn>
                        </p:par>
                        <p:par>
                          <p:cTn id="51" fill="hold">
                            <p:stCondLst>
                              <p:cond delay="6000"/>
                            </p:stCondLst>
                            <p:childTnLst>
                              <p:par>
                                <p:cTn id="52" presetID="22" presetClass="entr" presetSubtype="4"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down)">
                                      <p:cBhvr>
                                        <p:cTn id="54" dur="500"/>
                                        <p:tgtEl>
                                          <p:spTgt spid="44"/>
                                        </p:tgtEl>
                                      </p:cBhvr>
                                    </p:animEffect>
                                  </p:childTnLst>
                                </p:cTn>
                              </p:par>
                            </p:childTnLst>
                          </p:cTn>
                        </p:par>
                        <p:par>
                          <p:cTn id="55" fill="hold">
                            <p:stCondLst>
                              <p:cond delay="6500"/>
                            </p:stCondLst>
                            <p:childTnLst>
                              <p:par>
                                <p:cTn id="56" presetID="22" presetClass="entr" presetSubtype="4"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par>
                                <p:cTn id="64" presetID="22" presetClass="entr" presetSubtype="4"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par>
                                <p:cTn id="67" presetID="22" presetClass="entr" presetSubtype="4"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down)">
                                      <p:cBhvr>
                                        <p:cTn id="69" dur="500"/>
                                        <p:tgtEl>
                                          <p:spTgt spid="41"/>
                                        </p:tgtEl>
                                      </p:cBhvr>
                                    </p:animEffect>
                                  </p:childTnLst>
                                </p:cTn>
                              </p:par>
                            </p:childTnLst>
                          </p:cTn>
                        </p:par>
                        <p:par>
                          <p:cTn id="70" fill="hold">
                            <p:stCondLst>
                              <p:cond delay="500"/>
                            </p:stCondLst>
                            <p:childTnLst>
                              <p:par>
                                <p:cTn id="71" presetID="31" presetClass="entr" presetSubtype="0"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down)">
                                      <p:cBhvr>
                                        <p:cTn id="80" dur="500"/>
                                        <p:tgtEl>
                                          <p:spTgt spid="51"/>
                                        </p:tgtEl>
                                      </p:cBhvr>
                                    </p:animEffect>
                                  </p:childTnLst>
                                </p:cTn>
                              </p:par>
                              <p:par>
                                <p:cTn id="81" presetID="22" presetClass="entr" presetSubtype="4"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down)">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19" grpId="0" animBg="1"/>
      <p:bldP spid="34" grpId="0" animBg="1"/>
      <p:bldP spid="37" grpId="0" animBg="1"/>
      <p:bldP spid="38" grpId="0" animBg="1"/>
      <p:bldP spid="42" grpId="0"/>
      <p:bldP spid="43" grpId="0"/>
      <p:bldP spid="44" grpId="0"/>
      <p:bldP spid="45" grpId="0"/>
      <p:bldP spid="36" grpId="0" animBg="1"/>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729226"/>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208066" y="2454459"/>
            <a:ext cx="3191329" cy="258445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功能设计</a:t>
            </a:r>
            <a:r>
              <a:rPr lang="zh-CN" altLang="en-US" sz="5400" dirty="0">
                <a:solidFill>
                  <a:srgbClr val="4C678E"/>
                </a:solidFill>
                <a:latin typeface="思源宋体 Heavy" panose="02020900000000000000" pitchFamily="18" charset="-122"/>
                <a:ea typeface="思源宋体 Heavy" panose="02020900000000000000" pitchFamily="18" charset="-122"/>
              </a:rPr>
              <a:t>实现</a:t>
            </a:r>
            <a:r>
              <a:rPr lang="en-US" altLang="zh-CN" sz="5400" dirty="0">
                <a:solidFill>
                  <a:srgbClr val="4C678E"/>
                </a:solidFill>
                <a:latin typeface="思源宋体 Heavy" panose="02020900000000000000" pitchFamily="18" charset="-122"/>
                <a:ea typeface="思源宋体 Heavy" panose="02020900000000000000" pitchFamily="18" charset="-122"/>
              </a:rPr>
              <a:t>&amp;</a:t>
            </a:r>
            <a:endParaRPr lang="en-US" altLang="zh-CN" sz="5400" dirty="0">
              <a:solidFill>
                <a:srgbClr val="4C678E"/>
              </a:solidFill>
              <a:latin typeface="思源宋体 Heavy" panose="02020900000000000000" pitchFamily="18" charset="-122"/>
              <a:ea typeface="思源宋体 Heavy" panose="02020900000000000000" pitchFamily="18" charset="-122"/>
            </a:endParaRPr>
          </a:p>
          <a:p>
            <a:pPr algn="dist"/>
            <a:r>
              <a:rPr lang="zh-CN" altLang="en-US" sz="5400" dirty="0">
                <a:solidFill>
                  <a:srgbClr val="4C678E"/>
                </a:solidFill>
                <a:latin typeface="思源宋体 Heavy" panose="02020900000000000000" pitchFamily="18" charset="-122"/>
                <a:ea typeface="思源宋体 Heavy" panose="02020900000000000000" pitchFamily="18" charset="-122"/>
              </a:rPr>
              <a:t>成果展示</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878"/>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04</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14602" y="616090"/>
            <a:ext cx="1832359" cy="457816"/>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8637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首页</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589915" y="2663190"/>
            <a:ext cx="455295" cy="492760"/>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589957" y="3998993"/>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8" name="íṩlïḑé"/>
          <p:cNvSpPr txBox="1"/>
          <p:nvPr/>
        </p:nvSpPr>
        <p:spPr bwMode="auto">
          <a:xfrm>
            <a:off x="531495" y="5254760"/>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03.</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1536729" y="3898351"/>
            <a:ext cx="3878943" cy="6951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首页设计为四个板块，新闻资讯、比赛赛事、游记攻略、场馆巡礼。</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22" name="图片 21"/>
          <p:cNvPicPr>
            <a:picLocks noChangeAspect="1"/>
          </p:cNvPicPr>
          <p:nvPr/>
        </p:nvPicPr>
        <p:blipFill>
          <a:blip r:embed="rId1"/>
          <a:stretch>
            <a:fillRect/>
          </a:stretch>
        </p:blipFill>
        <p:spPr>
          <a:xfrm>
            <a:off x="5778500" y="5214620"/>
            <a:ext cx="5257165" cy="659765"/>
          </a:xfrm>
          <a:prstGeom prst="rect">
            <a:avLst/>
          </a:prstGeom>
        </p:spPr>
      </p:pic>
      <p:sp>
        <p:nvSpPr>
          <p:cNvPr id="10" name="文本框 9"/>
          <p:cNvSpPr txBox="1"/>
          <p:nvPr/>
        </p:nvSpPr>
        <p:spPr>
          <a:xfrm>
            <a:off x="1493520" y="5334635"/>
            <a:ext cx="3230880" cy="460375"/>
          </a:xfrm>
          <a:prstGeom prst="rect">
            <a:avLst/>
          </a:prstGeom>
          <a:noFill/>
        </p:spPr>
        <p:txBody>
          <a:bodyPr wrap="none" rtlCol="0" anchor="t">
            <a:spAutoFit/>
          </a:bodyPr>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顾及“冬奥经济”，添加广告栏目</a:t>
            </a:r>
            <a:endParaRPr lang="zh-CN" altLang="en-US" sz="1600"/>
          </a:p>
        </p:txBody>
      </p:sp>
      <p:sp>
        <p:nvSpPr>
          <p:cNvPr id="11" name="文本框 10"/>
          <p:cNvSpPr txBox="1"/>
          <p:nvPr/>
        </p:nvSpPr>
        <p:spPr>
          <a:xfrm>
            <a:off x="1493520" y="2494915"/>
            <a:ext cx="3922395" cy="829945"/>
          </a:xfrm>
          <a:prstGeom prst="rect">
            <a:avLst/>
          </a:prstGeom>
          <a:noFill/>
        </p:spPr>
        <p:txBody>
          <a:bodyPr wrap="square" rtlCol="0" anchor="t">
            <a:spAutoFit/>
          </a:bodyPr>
          <a:p>
            <a:pPr algn="just" hangingPunct="0">
              <a:lnSpc>
                <a:spcPct val="150000"/>
              </a:lnSpc>
            </a:pPr>
            <a:r>
              <a:rPr lang="zh-CN" altLang="en-US" sz="1600">
                <a:latin typeface="微软雅黑" panose="020B0503020204020204" charset="-122"/>
                <a:ea typeface="微软雅黑" panose="020B0503020204020204" charset="-122"/>
                <a:cs typeface="微软雅黑" panose="020B0503020204020204" charset="-122"/>
              </a:rPr>
              <a:t>建立一个</a:t>
            </a:r>
            <a:r>
              <a:rPr lang="en-US" altLang="zh-CN" sz="1600">
                <a:latin typeface="微软雅黑" panose="020B0503020204020204" charset="-122"/>
                <a:ea typeface="微软雅黑" panose="020B0503020204020204" charset="-122"/>
                <a:cs typeface="微软雅黑" panose="020B0503020204020204" charset="-122"/>
              </a:rPr>
              <a:t>base.html</a:t>
            </a:r>
            <a:r>
              <a:rPr lang="zh-CN" altLang="en-US" sz="1600">
                <a:latin typeface="微软雅黑" panose="020B0503020204020204" charset="-122"/>
                <a:ea typeface="微软雅黑" panose="020B0503020204020204" charset="-122"/>
                <a:cs typeface="微软雅黑" panose="020B0503020204020204" charset="-122"/>
              </a:rPr>
              <a:t>用于存放所有界面的版头、版尾。其他界面继承，提高效率。</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nvPicPr>
        <p:blipFill>
          <a:blip r:embed="rId2"/>
          <a:stretch>
            <a:fillRect/>
          </a:stretch>
        </p:blipFill>
        <p:spPr>
          <a:xfrm>
            <a:off x="5778500" y="2533650"/>
            <a:ext cx="5713095" cy="1158875"/>
          </a:xfrm>
          <a:prstGeom prst="rect">
            <a:avLst/>
          </a:prstGeom>
        </p:spPr>
      </p:pic>
      <p:sp>
        <p:nvSpPr>
          <p:cNvPr id="17" name="文本框 16"/>
          <p:cNvSpPr txBox="1"/>
          <p:nvPr/>
        </p:nvSpPr>
        <p:spPr>
          <a:xfrm>
            <a:off x="1493520" y="1584325"/>
            <a:ext cx="6575425" cy="645160"/>
          </a:xfrm>
          <a:prstGeom prst="rect">
            <a:avLst/>
          </a:prstGeom>
          <a:noFill/>
        </p:spPr>
        <p:txBody>
          <a:bodyPr wrap="square" rtlCol="0">
            <a:spAutoFit/>
          </a:bodyPr>
          <a:p>
            <a:r>
              <a:rPr lang="zh-CN" altLang="en-US" dirty="0">
                <a:solidFill>
                  <a:srgbClr val="FF0000"/>
                </a:solidFill>
                <a:latin typeface="微软雅黑" panose="020B0503020204020204" charset="-122"/>
                <a:ea typeface="微软雅黑" panose="020B0503020204020204" charset="-122"/>
                <a:sym typeface="宋体" panose="02010600030101010101" pitchFamily="2" charset="-122"/>
              </a:rPr>
              <a:t>首页设计</a:t>
            </a:r>
            <a:r>
              <a:rPr lang="zh-CN" altLang="en-US" dirty="0">
                <a:latin typeface="微软雅黑" panose="020B0503020204020204" charset="-122"/>
                <a:ea typeface="微软雅黑" panose="020B0503020204020204" charset="-122"/>
                <a:sym typeface="宋体" panose="02010600030101010101" pitchFamily="2" charset="-122"/>
              </a:rPr>
              <a:t>：作为网站的首页，我们需要将所有功能简单的展示</a:t>
            </a:r>
            <a:r>
              <a:rPr lang="en-US" altLang="zh-CN" dirty="0">
                <a:latin typeface="微软雅黑" panose="020B0503020204020204" charset="-122"/>
                <a:ea typeface="微软雅黑" panose="020B0503020204020204" charset="-122"/>
                <a:sym typeface="宋体" panose="02010600030101010101" pitchFamily="2" charset="-122"/>
              </a:rPr>
              <a:t>     </a:t>
            </a:r>
            <a:r>
              <a:rPr lang="zh-CN" altLang="en-US" dirty="0">
                <a:latin typeface="微软雅黑" panose="020B0503020204020204" charset="-122"/>
                <a:ea typeface="微软雅黑" panose="020B0503020204020204" charset="-122"/>
                <a:sym typeface="宋体" panose="02010600030101010101" pitchFamily="2" charset="-122"/>
              </a:rPr>
              <a:t>给用户。因此我们将所有模块集成在同一界面中。</a:t>
            </a:r>
            <a:endParaRPr lang="zh-CN" altLang="en-US" dirty="0">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8" grpId="0"/>
      <p:bldP spid="19"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8637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首页</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7165578" y="4246758"/>
            <a:ext cx="3878943" cy="1197572"/>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中国元素在我们的网页中进行设计与呈现，展示中国特色与文化底蕴，提升网页的质感。</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22" name="图片 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45016" y="3205746"/>
            <a:ext cx="5274310" cy="2581275"/>
          </a:xfrm>
          <a:prstGeom prst="rect">
            <a:avLst/>
          </a:prstGeom>
          <a:noFill/>
          <a:ln>
            <a:noFill/>
          </a:ln>
        </p:spPr>
      </p:pic>
      <p:sp>
        <p:nvSpPr>
          <p:cNvPr id="23" name="矩形 22"/>
          <p:cNvSpPr/>
          <p:nvPr/>
        </p:nvSpPr>
        <p:spPr>
          <a:xfrm>
            <a:off x="893434" y="5787021"/>
            <a:ext cx="5914335" cy="311624"/>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北京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2022</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年冬奥会和冬残奥会色彩系统和核心图形设计方案</a:t>
            </a:r>
            <a:endParaRPr lang="zh-CN" altLang="en-US" sz="1600"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p:txBody>
      </p:sp>
      <p:sp>
        <p:nvSpPr>
          <p:cNvPr id="24" name="íṩlïḑé"/>
          <p:cNvSpPr txBox="1"/>
          <p:nvPr/>
        </p:nvSpPr>
        <p:spPr bwMode="auto">
          <a:xfrm>
            <a:off x="6452189" y="4246758"/>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05.</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25" name="矩形 24"/>
          <p:cNvSpPr/>
          <p:nvPr/>
        </p:nvSpPr>
        <p:spPr>
          <a:xfrm>
            <a:off x="2105705" y="1551635"/>
            <a:ext cx="4213621" cy="1064522"/>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场馆巡礼部分设计为电子地图，调用百度</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API</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显示各个场馆的具体位置，同时当鼠标移动到相应的场馆位置时热点显示场馆相关信息。</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6" name="íṩlïḑé"/>
          <p:cNvSpPr txBox="1"/>
          <p:nvPr/>
        </p:nvSpPr>
        <p:spPr bwMode="auto">
          <a:xfrm>
            <a:off x="1277215" y="1774084"/>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04.</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pic>
        <p:nvPicPr>
          <p:cNvPr id="27" name="图片 26"/>
          <p:cNvPicPr>
            <a:picLocks noChangeAspect="1"/>
          </p:cNvPicPr>
          <p:nvPr/>
        </p:nvPicPr>
        <p:blipFill rotWithShape="1">
          <a:blip r:embed="rId2"/>
          <a:srcRect l="30057" t="19826" r="853" b="11277"/>
          <a:stretch>
            <a:fillRect/>
          </a:stretch>
        </p:blipFill>
        <p:spPr>
          <a:xfrm>
            <a:off x="7808379" y="0"/>
            <a:ext cx="4368906" cy="2450693"/>
          </a:xfrm>
          <a:prstGeom prst="rect">
            <a:avLst/>
          </a:prstGeom>
        </p:spPr>
      </p:pic>
      <p:pic>
        <p:nvPicPr>
          <p:cNvPr id="14" name="图片 13"/>
          <p:cNvPicPr>
            <a:picLocks noChangeAspect="1"/>
          </p:cNvPicPr>
          <p:nvPr/>
        </p:nvPicPr>
        <p:blipFill>
          <a:blip r:embed="rId3"/>
          <a:stretch>
            <a:fillRect/>
          </a:stretch>
        </p:blipFill>
        <p:spPr>
          <a:xfrm>
            <a:off x="6674492" y="1119883"/>
            <a:ext cx="3979501" cy="28581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1"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4387850" y="1147207"/>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SCIENCE AND TECHNOLOGY</a:t>
            </a:r>
            <a:endParaRPr lang="zh-CN" altLang="en-US" sz="900" spc="300" dirty="0">
              <a:solidFill>
                <a:schemeClr val="tx1">
                  <a:lumMod val="50000"/>
                  <a:lumOff val="50000"/>
                </a:schemeClr>
              </a:solidFill>
              <a:latin typeface="+mn-ea"/>
            </a:endParaRPr>
          </a:p>
        </p:txBody>
      </p:sp>
      <p:sp>
        <p:nvSpPr>
          <p:cNvPr id="33" name="文本框 32"/>
          <p:cNvSpPr txBox="1"/>
          <p:nvPr/>
        </p:nvSpPr>
        <p:spPr>
          <a:xfrm>
            <a:off x="4718957" y="54192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场馆</a:t>
            </a:r>
            <a:r>
              <a:rPr lang="zh-CN" altLang="en-US" sz="3200" spc="600" dirty="0">
                <a:solidFill>
                  <a:srgbClr val="4C678E"/>
                </a:solidFill>
                <a:latin typeface="思源宋体 Heavy" panose="02020900000000000000" pitchFamily="18" charset="-122"/>
                <a:ea typeface="思源宋体 Heavy" panose="02020900000000000000" pitchFamily="18" charset="-122"/>
              </a:rPr>
              <a:t>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4515" y="2052955"/>
            <a:ext cx="3416935" cy="3055620"/>
            <a:chOff x="1358" y="2495"/>
            <a:chExt cx="6905" cy="6480"/>
          </a:xfrm>
        </p:grpSpPr>
        <p:sp>
          <p:nvSpPr>
            <p:cNvPr id="18" name="椭圆 17"/>
            <p:cNvSpPr/>
            <p:nvPr/>
          </p:nvSpPr>
          <p:spPr>
            <a:xfrm>
              <a:off x="1382" y="2495"/>
              <a:ext cx="6480" cy="6480"/>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970" y="3083"/>
              <a:ext cx="5306" cy="5306"/>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椭圆 15"/>
            <p:cNvSpPr/>
            <p:nvPr/>
          </p:nvSpPr>
          <p:spPr>
            <a:xfrm>
              <a:off x="7529" y="2985"/>
              <a:ext cx="735" cy="74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358" y="3189"/>
              <a:ext cx="265" cy="265"/>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41" y="8355"/>
              <a:ext cx="603" cy="621"/>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502" y="3615"/>
              <a:ext cx="4240" cy="4240"/>
            </a:xfrm>
            <a:prstGeom prst="ellipse">
              <a:avLst/>
            </a:prstGeom>
            <a:blipFill dpi="0" rotWithShape="1">
              <a:blip r:embed="rId1"/>
              <a:srcRect/>
              <a:stretch>
                <a:fillRect l="-25000" r="-25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0" name="MH_Title_1"/>
          <p:cNvSpPr/>
          <p:nvPr/>
        </p:nvSpPr>
        <p:spPr>
          <a:xfrm>
            <a:off x="4255770" y="1925320"/>
            <a:ext cx="3085465" cy="579755"/>
          </a:xfrm>
          <a:prstGeom prst="rect">
            <a:avLst/>
          </a:prstGeom>
          <a:noFill/>
          <a:ln w="9525">
            <a:noFill/>
          </a:ln>
        </p:spPr>
        <p:txBody>
          <a:bodyPr anchor="ctr"/>
          <a:p>
            <a:pPr lvl="0" algn="ct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场馆专栏</a:t>
            </a: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功能</a:t>
            </a:r>
            <a:endParaRPr lang="zh-CN" altLang="en-US" sz="2000" b="1" dirty="0">
              <a:solidFill>
                <a:srgbClr val="3F3F3F"/>
              </a:solidFill>
              <a:latin typeface="微软雅黑" panose="020B0503020204020204" charset="-122"/>
              <a:ea typeface="微软雅黑" panose="020B0503020204020204" charset="-122"/>
              <a:sym typeface="微软雅黑" panose="020B050302020402020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155" y="1054100"/>
            <a:ext cx="3680460" cy="5257165"/>
          </a:xfrm>
          <a:prstGeom prst="rect">
            <a:avLst/>
          </a:prstGeom>
        </p:spPr>
      </p:pic>
      <p:sp>
        <p:nvSpPr>
          <p:cNvPr id="12" name="文本框 11"/>
          <p:cNvSpPr txBox="1"/>
          <p:nvPr/>
        </p:nvSpPr>
        <p:spPr>
          <a:xfrm>
            <a:off x="4255770" y="2807970"/>
            <a:ext cx="3369945" cy="1076325"/>
          </a:xfrm>
          <a:prstGeom prst="rect">
            <a:avLst/>
          </a:prstGeom>
          <a:noFill/>
        </p:spPr>
        <p:txBody>
          <a:bodyPr wrap="square" rtlCol="0">
            <a:spAutoFit/>
          </a:bodyPr>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首页场馆巡礼模块</a:t>
            </a:r>
            <a:r>
              <a:rPr lang="zh-CN" altLang="en-US" sz="1600" dirty="0">
                <a:latin typeface="微软雅黑" panose="020B0503020204020204" charset="-122"/>
                <a:ea typeface="微软雅黑" panose="020B0503020204020204" charset="-122"/>
                <a:sym typeface="宋体" panose="02010600030101010101" pitchFamily="2" charset="-122"/>
              </a:rPr>
              <a:t>：在地图上显示出场馆的位置，通过点击查看该场馆的详细信息，包括图片、详细介绍等。</a:t>
            </a:r>
            <a:endParaRPr lang="zh-CN" altLang="en-US" sz="1600" dirty="0"/>
          </a:p>
        </p:txBody>
      </p:sp>
      <p:sp>
        <p:nvSpPr>
          <p:cNvPr id="13" name="文本框 12"/>
          <p:cNvSpPr txBox="1"/>
          <p:nvPr/>
        </p:nvSpPr>
        <p:spPr>
          <a:xfrm>
            <a:off x="4048760" y="4004310"/>
            <a:ext cx="3783965" cy="2061210"/>
          </a:xfrm>
          <a:prstGeom prst="rect">
            <a:avLst/>
          </a:prstGeom>
          <a:noFill/>
        </p:spPr>
        <p:txBody>
          <a:bodyPr wrap="square" rtlCol="0">
            <a:spAutoFit/>
          </a:bodyPr>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冬奥场馆专栏</a:t>
            </a:r>
            <a:r>
              <a:rPr lang="zh-CN" altLang="en-US" sz="1600" dirty="0">
                <a:latin typeface="微软雅黑" panose="020B0503020204020204" charset="-122"/>
                <a:ea typeface="微软雅黑" panose="020B0503020204020204" charset="-122"/>
                <a:sym typeface="宋体" panose="02010600030101010101" pitchFamily="2" charset="-122"/>
              </a:rPr>
              <a:t>：</a:t>
            </a:r>
            <a:endParaRPr lang="zh-CN" altLang="en-US" sz="1600" dirty="0">
              <a:latin typeface="微软雅黑" panose="020B0503020204020204" charset="-122"/>
              <a:ea typeface="微软雅黑" panose="020B0503020204020204" charset="-122"/>
              <a:sym typeface="宋体" panose="02010600030101010101" pitchFamily="2" charset="-122"/>
            </a:endParaRPr>
          </a:p>
          <a:p>
            <a:r>
              <a:rPr lang="zh-CN" altLang="en-US" sz="1600" dirty="0">
                <a:latin typeface="微软雅黑" panose="020B0503020204020204" charset="-122"/>
                <a:ea typeface="微软雅黑" panose="020B0503020204020204" charset="-122"/>
                <a:sym typeface="宋体" panose="02010600030101010101" pitchFamily="2" charset="-122"/>
              </a:rPr>
              <a:t>（</a:t>
            </a:r>
            <a:r>
              <a:rPr lang="en-US" altLang="zh-CN" sz="1600" dirty="0">
                <a:latin typeface="微软雅黑" panose="020B0503020204020204" charset="-122"/>
                <a:ea typeface="微软雅黑" panose="020B0503020204020204" charset="-122"/>
                <a:sym typeface="宋体" panose="02010600030101010101" pitchFamily="2" charset="-122"/>
              </a:rPr>
              <a:t>1</a:t>
            </a:r>
            <a:r>
              <a:rPr lang="zh-CN" altLang="en-US" sz="1600" dirty="0">
                <a:latin typeface="微软雅黑" panose="020B0503020204020204" charset="-122"/>
                <a:ea typeface="微软雅黑" panose="020B0503020204020204" charset="-122"/>
                <a:sym typeface="宋体" panose="02010600030101010101" pitchFamily="2" charset="-122"/>
              </a:rPr>
              <a:t>）以列表形式将每个场馆展示出来，通过点击进入详情页面。包括该场馆更具体的信息。</a:t>
            </a:r>
            <a:endParaRPr lang="zh-CN" altLang="en-US" sz="1600" dirty="0">
              <a:latin typeface="微软雅黑" panose="020B0503020204020204" charset="-122"/>
              <a:ea typeface="微软雅黑" panose="020B0503020204020204" charset="-122"/>
              <a:sym typeface="宋体" panose="02010600030101010101" pitchFamily="2" charset="-122"/>
            </a:endParaRPr>
          </a:p>
          <a:p>
            <a:r>
              <a:rPr lang="zh-CN" altLang="en-US" sz="1600" dirty="0">
                <a:latin typeface="微软雅黑" panose="020B0503020204020204" charset="-122"/>
                <a:ea typeface="微软雅黑" panose="020B0503020204020204" charset="-122"/>
                <a:sym typeface="宋体" panose="02010600030101010101" pitchFamily="2" charset="-122"/>
              </a:rPr>
              <a:t>（</a:t>
            </a:r>
            <a:r>
              <a:rPr lang="en-US" altLang="zh-CN" sz="1600" dirty="0">
                <a:latin typeface="微软雅黑" panose="020B0503020204020204" charset="-122"/>
                <a:ea typeface="微软雅黑" panose="020B0503020204020204" charset="-122"/>
                <a:sym typeface="宋体" panose="02010600030101010101" pitchFamily="2" charset="-122"/>
              </a:rPr>
              <a:t>2</a:t>
            </a:r>
            <a:r>
              <a:rPr lang="zh-CN" altLang="en-US" sz="1600" dirty="0">
                <a:latin typeface="微软雅黑" panose="020B0503020204020204" charset="-122"/>
                <a:ea typeface="微软雅黑" panose="020B0503020204020204" charset="-122"/>
                <a:sym typeface="宋体" panose="02010600030101010101" pitchFamily="2" charset="-122"/>
              </a:rPr>
              <a:t>）基于电子地图的周边兴趣点查询，兴趣点信息展示。</a:t>
            </a:r>
            <a:endParaRPr lang="zh-CN" altLang="en-US" sz="1600" dirty="0">
              <a:latin typeface="微软雅黑" panose="020B0503020204020204" charset="-122"/>
              <a:ea typeface="微软雅黑" panose="020B0503020204020204" charset="-122"/>
              <a:sym typeface="宋体" panose="02010600030101010101" pitchFamily="2" charset="-122"/>
            </a:endParaRPr>
          </a:p>
          <a:p>
            <a:r>
              <a:rPr lang="zh-CN" altLang="en-US" sz="1600" dirty="0">
                <a:latin typeface="微软雅黑" panose="020B0503020204020204" charset="-122"/>
                <a:ea typeface="微软雅黑" panose="020B0503020204020204" charset="-122"/>
                <a:sym typeface="宋体" panose="02010600030101010101" pitchFamily="2" charset="-122"/>
              </a:rPr>
              <a:t>（</a:t>
            </a:r>
            <a:r>
              <a:rPr lang="en-US" altLang="zh-CN" sz="1600" dirty="0">
                <a:latin typeface="微软雅黑" panose="020B0503020204020204" charset="-122"/>
                <a:ea typeface="微软雅黑" panose="020B0503020204020204" charset="-122"/>
                <a:sym typeface="宋体" panose="02010600030101010101" pitchFamily="2" charset="-122"/>
              </a:rPr>
              <a:t>3</a:t>
            </a:r>
            <a:r>
              <a:rPr lang="zh-CN" altLang="en-US" sz="1600" dirty="0">
                <a:latin typeface="微软雅黑" panose="020B0503020204020204" charset="-122"/>
                <a:ea typeface="微软雅黑" panose="020B0503020204020204" charset="-122"/>
                <a:sym typeface="宋体" panose="02010600030101010101" pitchFamily="2" charset="-122"/>
              </a:rPr>
              <a:t>）设置限定条件的路线规划等。</a:t>
            </a:r>
            <a:endParaRPr lang="zh-CN" altLang="en-US" sz="1600" dirty="0">
              <a:latin typeface="微软雅黑" panose="020B0503020204020204" charset="-122"/>
              <a:ea typeface="微软雅黑" panose="020B0503020204020204" charset="-122"/>
              <a:sym typeface="宋体" panose="02010600030101010101" pitchFamily="2" charset="-122"/>
            </a:endParaRPr>
          </a:p>
          <a:p>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10"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8637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场馆专栏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6783280" y="1880958"/>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6783280" y="3042117"/>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8" name="íṩlïḑé"/>
          <p:cNvSpPr txBox="1"/>
          <p:nvPr/>
        </p:nvSpPr>
        <p:spPr bwMode="auto">
          <a:xfrm>
            <a:off x="6724492" y="4203276"/>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03.</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7616371" y="1749190"/>
            <a:ext cx="3878943" cy="110744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首先在</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Django</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项目框架下新建一个</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app</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，命名为</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scenicspots</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，并修改其中的</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url</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views</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models.py</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等相关代码文件。</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0" name="矩形 19"/>
          <p:cNvSpPr/>
          <p:nvPr/>
        </p:nvSpPr>
        <p:spPr>
          <a:xfrm>
            <a:off x="7640501" y="2919168"/>
            <a:ext cx="3878943" cy="110744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场馆的具体信息和图片展示通过基于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Xadmin</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的后台管理系统发布。以一篇短文的方式展示给用户。</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1" name="矩形 20"/>
          <p:cNvSpPr/>
          <p:nvPr/>
        </p:nvSpPr>
        <p:spPr>
          <a:xfrm>
            <a:off x="7617006" y="4133991"/>
            <a:ext cx="3878943" cy="258508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调用百度地图</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API</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接口，设计电子地图，使之满足用户的兴趣点查询（如餐饮、住宿等）路径规划等需求。</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用户查询兴趣点通过添加一个列表及其响应函数实现；</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路径规划则是通过用户搜索起止点，选择规划策略后自动规划并显示。</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0" name="图片 9"/>
          <p:cNvPicPr>
            <a:picLocks noChangeAspect="1"/>
          </p:cNvPicPr>
          <p:nvPr/>
        </p:nvPicPr>
        <p:blipFill>
          <a:blip r:embed="rId1"/>
          <a:stretch>
            <a:fillRect/>
          </a:stretch>
        </p:blipFill>
        <p:spPr>
          <a:xfrm>
            <a:off x="165100" y="306705"/>
            <a:ext cx="2362200" cy="3041650"/>
          </a:xfrm>
          <a:prstGeom prst="bevel">
            <a:avLst/>
          </a:prstGeom>
        </p:spPr>
      </p:pic>
      <p:pic>
        <p:nvPicPr>
          <p:cNvPr id="11" name="图片 10"/>
          <p:cNvPicPr>
            <a:picLocks noChangeAspect="1"/>
          </p:cNvPicPr>
          <p:nvPr/>
        </p:nvPicPr>
        <p:blipFill>
          <a:blip r:embed="rId2"/>
          <a:stretch>
            <a:fillRect/>
          </a:stretch>
        </p:blipFill>
        <p:spPr>
          <a:xfrm>
            <a:off x="1344295" y="1415415"/>
            <a:ext cx="5060950" cy="2991485"/>
          </a:xfrm>
          <a:prstGeom prst="roundRect">
            <a:avLst/>
          </a:prstGeom>
        </p:spPr>
      </p:pic>
      <p:pic>
        <p:nvPicPr>
          <p:cNvPr id="12" name="图片 11"/>
          <p:cNvPicPr>
            <a:picLocks noChangeAspect="1"/>
          </p:cNvPicPr>
          <p:nvPr/>
        </p:nvPicPr>
        <p:blipFill>
          <a:blip r:embed="rId3"/>
          <a:stretch>
            <a:fillRect/>
          </a:stretch>
        </p:blipFill>
        <p:spPr>
          <a:xfrm>
            <a:off x="254000" y="3745865"/>
            <a:ext cx="5773420" cy="2948305"/>
          </a:xfrm>
          <a:prstGeom prst="round1Rect">
            <a:avLst/>
          </a:prstGeom>
        </p:spPr>
      </p:pic>
      <p:sp>
        <p:nvSpPr>
          <p:cNvPr id="13" name="MH_Title_1"/>
          <p:cNvSpPr/>
          <p:nvPr/>
        </p:nvSpPr>
        <p:spPr>
          <a:xfrm>
            <a:off x="7815580" y="1169670"/>
            <a:ext cx="3085465" cy="579755"/>
          </a:xfrm>
          <a:prstGeom prst="rect">
            <a:avLst/>
          </a:prstGeom>
          <a:noFill/>
          <a:ln w="9525">
            <a:noFill/>
          </a:ln>
        </p:spPr>
        <p:txBody>
          <a:bodyPr anchor="ctr"/>
          <a:p>
            <a:pPr lvl="0" algn="ct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场馆专栏</a:t>
            </a: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实现</a:t>
            </a:r>
            <a:endParaRPr lang="zh-CN" altLang="en-US" sz="2000" b="1" dirty="0">
              <a:solidFill>
                <a:srgbClr val="3F3F3F"/>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24"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to="" calcmode="lin" valueType="num">
                                      <p:cBhvr>
                                        <p:cTn id="29" dur="1" fill="hold"/>
                                        <p:tgtEl>
                                          <p:spTgt spid="10"/>
                                        </p:tgtEl>
                                      </p:cBhvr>
                                    </p:anim>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par>
                          <p:cTn id="41" fill="hold">
                            <p:stCondLst>
                              <p:cond delay="1500"/>
                            </p:stCondLst>
                            <p:childTnLst>
                              <p:par>
                                <p:cTn id="42" presetID="24"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to="" calcmode="lin" valueType="num">
                                      <p:cBhvr>
                                        <p:cTn id="44" dur="1" fill="hold"/>
                                        <p:tgtEl>
                                          <p:spTgt spid="11"/>
                                        </p:tgtEl>
                                      </p:cBhvr>
                                    </p:anim>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childTnLst>
                          </p:cTn>
                        </p:par>
                        <p:par>
                          <p:cTn id="56" fill="hold">
                            <p:stCondLst>
                              <p:cond delay="2000"/>
                            </p:stCondLst>
                            <p:childTnLst>
                              <p:par>
                                <p:cTn id="57" presetID="24"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to="" calcmode="lin" valueType="num">
                                      <p:cBhvr>
                                        <p:cTn id="59" dur="1" fill="hold"/>
                                        <p:tgtEl>
                                          <p:spTgt spid="12"/>
                                        </p:tgtEl>
                                      </p:cBhvr>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linds(horizontal)">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8" grpId="0"/>
      <p:bldP spid="19" grpId="0"/>
      <p:bldP spid="20" grpId="0"/>
      <p:bldP spid="2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4790" y="1233170"/>
            <a:ext cx="4132580" cy="4730750"/>
          </a:xfrm>
          <a:prstGeom prst="rect">
            <a:avLst/>
          </a:prstGeom>
        </p:spPr>
      </p:pic>
      <p:sp>
        <p:nvSpPr>
          <p:cNvPr id="11" name="矩形 10"/>
          <p:cNvSpPr/>
          <p:nvPr/>
        </p:nvSpPr>
        <p:spPr>
          <a:xfrm>
            <a:off x="5111115" y="1543050"/>
            <a:ext cx="2356485" cy="513715"/>
          </a:xfrm>
          <a:prstGeom prst="rect">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MH_Title_1"/>
          <p:cNvSpPr/>
          <p:nvPr/>
        </p:nvSpPr>
        <p:spPr>
          <a:xfrm>
            <a:off x="5003165" y="1543050"/>
            <a:ext cx="2572385" cy="579755"/>
          </a:xfrm>
          <a:prstGeom prst="rect">
            <a:avLst/>
          </a:prstGeom>
          <a:noFill/>
          <a:ln w="9525">
            <a:noFill/>
          </a:ln>
        </p:spPr>
        <p:txBody>
          <a:bodyPr anchor="ctr"/>
          <a:lstStyle/>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相关新闻展示</a:t>
            </a:r>
            <a:endParaRPr lang="zh-CN" altLang="en-US" sz="20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9" name="组合 18"/>
          <p:cNvGrpSpPr/>
          <p:nvPr/>
        </p:nvGrpSpPr>
        <p:grpSpPr>
          <a:xfrm>
            <a:off x="8301355" y="1383665"/>
            <a:ext cx="3493135" cy="4254500"/>
            <a:chOff x="13073" y="2179"/>
            <a:chExt cx="5501" cy="6700"/>
          </a:xfrm>
        </p:grpSpPr>
        <p:sp>
          <p:nvSpPr>
            <p:cNvPr id="20" name="六边形 19"/>
            <p:cNvSpPr/>
            <p:nvPr/>
          </p:nvSpPr>
          <p:spPr>
            <a:xfrm>
              <a:off x="13297" y="7279"/>
              <a:ext cx="1929" cy="1600"/>
            </a:xfrm>
            <a:prstGeom prst="hexagon">
              <a:avLst/>
            </a:prstGeom>
            <a:solidFill>
              <a:srgbClr val="91ACC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073" y="2179"/>
              <a:ext cx="5501" cy="6505"/>
              <a:chOff x="6878" y="1844"/>
              <a:chExt cx="5501" cy="6505"/>
            </a:xfrm>
          </p:grpSpPr>
          <p:sp>
            <p:nvSpPr>
              <p:cNvPr id="4" name="六边形 3"/>
              <p:cNvSpPr/>
              <p:nvPr/>
            </p:nvSpPr>
            <p:spPr>
              <a:xfrm>
                <a:off x="6878" y="1844"/>
                <a:ext cx="1884" cy="1736"/>
              </a:xfrm>
              <a:prstGeom prst="hexagon">
                <a:avLst/>
              </a:prstGeom>
              <a:solidFill>
                <a:srgbClr val="91ACC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9087" y="2750"/>
                <a:ext cx="1767" cy="1600"/>
              </a:xfrm>
              <a:prstGeom prst="hexagon">
                <a:avLst/>
              </a:prstGeom>
              <a:noFill/>
              <a:ln>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10610" y="4243"/>
                <a:ext cx="1662" cy="1643"/>
              </a:xfrm>
              <a:prstGeom prst="hexagon">
                <a:avLst/>
              </a:prstGeom>
              <a:solidFill>
                <a:srgbClr val="51718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9031" y="5861"/>
                <a:ext cx="1863" cy="1768"/>
              </a:xfrm>
              <a:prstGeom prst="hexagon">
                <a:avLst/>
              </a:prstGeom>
              <a:solidFill>
                <a:srgbClr val="F4F4F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052" y="2228"/>
                <a:ext cx="1536" cy="1210"/>
              </a:xfrm>
              <a:prstGeom prst="rect">
                <a:avLst/>
              </a:prstGeom>
              <a:noFill/>
            </p:spPr>
            <p:txBody>
              <a:bodyPr wrap="square" rtlCol="0">
                <a:spAutoFit/>
              </a:bodyPr>
              <a:lstStyle/>
              <a:p>
                <a:r>
                  <a:rPr lang="en-US" altLang="zh-CN" sz="4400">
                    <a:solidFill>
                      <a:schemeClr val="bg1"/>
                    </a:solidFill>
                  </a:rPr>
                  <a:t>AB</a:t>
                </a:r>
                <a:endParaRPr lang="en-US" altLang="zh-CN" sz="4400">
                  <a:solidFill>
                    <a:schemeClr val="bg1"/>
                  </a:solidFill>
                </a:endParaRPr>
              </a:p>
            </p:txBody>
          </p:sp>
          <p:sp>
            <p:nvSpPr>
              <p:cNvPr id="6" name="文本框 5"/>
              <p:cNvSpPr txBox="1"/>
              <p:nvPr/>
            </p:nvSpPr>
            <p:spPr>
              <a:xfrm>
                <a:off x="9307" y="3008"/>
                <a:ext cx="1536" cy="1210"/>
              </a:xfrm>
              <a:prstGeom prst="rect">
                <a:avLst/>
              </a:prstGeom>
              <a:noFill/>
            </p:spPr>
            <p:txBody>
              <a:bodyPr wrap="square" rtlCol="0">
                <a:spAutoFit/>
              </a:bodyPr>
              <a:lstStyle/>
              <a:p>
                <a:r>
                  <a:rPr lang="en-US" altLang="zh-CN" sz="4400"/>
                  <a:t>CD</a:t>
                </a:r>
                <a:endParaRPr lang="en-US" altLang="zh-CN" sz="4400"/>
              </a:p>
            </p:txBody>
          </p:sp>
          <p:sp>
            <p:nvSpPr>
              <p:cNvPr id="23" name="文本框 22"/>
              <p:cNvSpPr txBox="1"/>
              <p:nvPr/>
            </p:nvSpPr>
            <p:spPr>
              <a:xfrm>
                <a:off x="10843" y="4599"/>
                <a:ext cx="1536" cy="1210"/>
              </a:xfrm>
              <a:prstGeom prst="rect">
                <a:avLst/>
              </a:prstGeom>
              <a:noFill/>
            </p:spPr>
            <p:txBody>
              <a:bodyPr wrap="square" rtlCol="0">
                <a:spAutoFit/>
              </a:bodyPr>
              <a:lstStyle/>
              <a:p>
                <a:r>
                  <a:rPr lang="en-US" altLang="zh-CN" sz="4400">
                    <a:solidFill>
                      <a:schemeClr val="bg1"/>
                    </a:solidFill>
                  </a:rPr>
                  <a:t>EF</a:t>
                </a:r>
                <a:endParaRPr lang="en-US" altLang="zh-CN" sz="4400">
                  <a:solidFill>
                    <a:schemeClr val="bg1"/>
                  </a:solidFill>
                </a:endParaRPr>
              </a:p>
            </p:txBody>
          </p:sp>
          <p:sp>
            <p:nvSpPr>
              <p:cNvPr id="25" name="文本框 24"/>
              <p:cNvSpPr txBox="1"/>
              <p:nvPr/>
            </p:nvSpPr>
            <p:spPr>
              <a:xfrm>
                <a:off x="9203" y="6256"/>
                <a:ext cx="1536" cy="1210"/>
              </a:xfrm>
              <a:prstGeom prst="rect">
                <a:avLst/>
              </a:prstGeom>
              <a:noFill/>
            </p:spPr>
            <p:txBody>
              <a:bodyPr wrap="square" rtlCol="0">
                <a:spAutoFit/>
              </a:bodyPr>
              <a:lstStyle/>
              <a:p>
                <a:r>
                  <a:rPr lang="en-US" altLang="zh-CN" sz="4400"/>
                  <a:t>GH</a:t>
                </a:r>
                <a:endParaRPr lang="en-US" altLang="zh-CN" sz="4400"/>
              </a:p>
            </p:txBody>
          </p:sp>
          <p:sp>
            <p:nvSpPr>
              <p:cNvPr id="26" name="文本框 25"/>
              <p:cNvSpPr txBox="1"/>
              <p:nvPr/>
            </p:nvSpPr>
            <p:spPr>
              <a:xfrm>
                <a:off x="7667" y="7139"/>
                <a:ext cx="1536" cy="1210"/>
              </a:xfrm>
              <a:prstGeom prst="rect">
                <a:avLst/>
              </a:prstGeom>
              <a:noFill/>
            </p:spPr>
            <p:txBody>
              <a:bodyPr wrap="square" rtlCol="0">
                <a:spAutoFit/>
              </a:bodyPr>
              <a:lstStyle/>
              <a:p>
                <a:r>
                  <a:rPr lang="en-US" altLang="zh-CN" sz="4400">
                    <a:solidFill>
                      <a:schemeClr val="bg1"/>
                    </a:solidFill>
                  </a:rPr>
                  <a:t>IJ</a:t>
                </a:r>
                <a:endParaRPr lang="en-US" altLang="zh-CN" sz="4400">
                  <a:solidFill>
                    <a:schemeClr val="bg1"/>
                  </a:solidFill>
                </a:endParaRPr>
              </a:p>
            </p:txBody>
          </p:sp>
        </p:grpSp>
      </p:grpSp>
      <p:sp>
        <p:nvSpPr>
          <p:cNvPr id="31" name="文本框 30"/>
          <p:cNvSpPr txBox="1"/>
          <p:nvPr/>
        </p:nvSpPr>
        <p:spPr>
          <a:xfrm>
            <a:off x="4773930" y="3631565"/>
            <a:ext cx="3164205" cy="2553335"/>
          </a:xfrm>
          <a:prstGeom prst="rect">
            <a:avLst/>
          </a:prstGeom>
          <a:noFill/>
        </p:spPr>
        <p:txBody>
          <a:bodyPr wrap="square" rtlCol="0">
            <a:spAutoFit/>
          </a:bodyPr>
          <a:lstStyle/>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新闻资讯专栏：</a:t>
            </a:r>
            <a:endPar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(1)</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以列表形式展示每条新闻，通过点击进入详情页面：包括每条新闻的具体内容。</a:t>
            </a:r>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(2)</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根据场馆名标签进行筛选，查看特定新闻。</a:t>
            </a:r>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(3)</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场馆相关新闻热力图分析，用户评论点赞收藏等。</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(4)</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新闻</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转发分享</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9" name="文本框 8"/>
          <p:cNvSpPr txBox="1"/>
          <p:nvPr/>
        </p:nvSpPr>
        <p:spPr>
          <a:xfrm>
            <a:off x="4788535" y="2681605"/>
            <a:ext cx="3086100" cy="583565"/>
          </a:xfrm>
          <a:prstGeom prst="rect">
            <a:avLst/>
          </a:prstGeom>
          <a:noFill/>
        </p:spPr>
        <p:txBody>
          <a:bodyPr wrap="square" rtlCol="0">
            <a:spAutoFit/>
          </a:bodyPr>
          <a:lstStyle/>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首页热点资讯模块：</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少数几条新闻的缩略图、标题、内容概括。</a:t>
            </a:r>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新闻</a:t>
            </a:r>
            <a:r>
              <a:rPr lang="zh-CN" altLang="en-US" sz="3200" spc="600" dirty="0">
                <a:solidFill>
                  <a:srgbClr val="4C678E"/>
                </a:solidFill>
                <a:latin typeface="思源宋体 Heavy" panose="02020900000000000000" pitchFamily="18" charset="-122"/>
                <a:ea typeface="思源宋体 Heavy" panose="02020900000000000000" pitchFamily="18" charset="-122"/>
              </a:rPr>
              <a:t>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7" name="组合 6"/>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4" grpId="0"/>
      <p:bldP spid="31" grpId="0"/>
      <p:bldP spid="9"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6" y="586379"/>
            <a:ext cx="3172823"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新闻专栏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8"/>
            <a:ext cx="4901512" cy="224143"/>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565360" y="2366142"/>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565360" y="3527301"/>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8" name="íṩlïḑé"/>
          <p:cNvSpPr txBox="1"/>
          <p:nvPr/>
        </p:nvSpPr>
        <p:spPr bwMode="auto">
          <a:xfrm>
            <a:off x="506572" y="4688460"/>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03.</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1270114" y="2449434"/>
            <a:ext cx="3878943"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xadmin</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后台添加删除新闻信息</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0" name="矩形 19"/>
          <p:cNvSpPr/>
          <p:nvPr/>
        </p:nvSpPr>
        <p:spPr>
          <a:xfrm>
            <a:off x="1398450" y="3610593"/>
            <a:ext cx="3878943"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数据库统计每个类别新闻数目</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1" name="矩形 20"/>
          <p:cNvSpPr/>
          <p:nvPr/>
        </p:nvSpPr>
        <p:spPr>
          <a:xfrm>
            <a:off x="1422580" y="4835343"/>
            <a:ext cx="3878943" cy="695190"/>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Echart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绘制地图散点图和饼状图便于可视化和热力图</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1" name="图片 10"/>
          <p:cNvPicPr>
            <a:picLocks noChangeAspect="1"/>
          </p:cNvPicPr>
          <p:nvPr/>
        </p:nvPicPr>
        <p:blipFill>
          <a:blip r:embed="rId1"/>
          <a:stretch>
            <a:fillRect/>
          </a:stretch>
        </p:blipFill>
        <p:spPr>
          <a:xfrm>
            <a:off x="6556375" y="1203325"/>
            <a:ext cx="4285615" cy="2229485"/>
          </a:xfrm>
          <a:prstGeom prst="rect">
            <a:avLst/>
          </a:prstGeom>
        </p:spPr>
      </p:pic>
      <p:pic>
        <p:nvPicPr>
          <p:cNvPr id="12" name="图片 11"/>
          <p:cNvPicPr>
            <a:picLocks noChangeAspect="1"/>
          </p:cNvPicPr>
          <p:nvPr/>
        </p:nvPicPr>
        <p:blipFill>
          <a:blip r:embed="rId2"/>
          <a:stretch>
            <a:fillRect/>
          </a:stretch>
        </p:blipFill>
        <p:spPr>
          <a:xfrm>
            <a:off x="7252970" y="3527425"/>
            <a:ext cx="3155950" cy="314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8" grpId="0"/>
      <p:bldP spid="19"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rcRect t="1748" b="2717"/>
          <a:stretch>
            <a:fillRect/>
          </a:stretch>
        </p:blipFill>
        <p:spPr>
          <a:xfrm>
            <a:off x="8437245" y="384175"/>
            <a:ext cx="2785110" cy="6289675"/>
          </a:xfrm>
          <a:prstGeom prst="rect">
            <a:avLst/>
          </a:prstGeom>
        </p:spPr>
      </p:pic>
      <p:sp>
        <p:nvSpPr>
          <p:cNvPr id="12" name="矩形 11"/>
          <p:cNvSpPr/>
          <p:nvPr/>
        </p:nvSpPr>
        <p:spPr>
          <a:xfrm>
            <a:off x="4836795" y="1744345"/>
            <a:ext cx="2356485" cy="513715"/>
          </a:xfrm>
          <a:prstGeom prst="rect">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MH_Title_1"/>
          <p:cNvSpPr/>
          <p:nvPr/>
        </p:nvSpPr>
        <p:spPr>
          <a:xfrm>
            <a:off x="4773295" y="1711960"/>
            <a:ext cx="2572385" cy="579755"/>
          </a:xfrm>
          <a:prstGeom prst="rect">
            <a:avLst/>
          </a:prstGeom>
          <a:noFill/>
          <a:ln w="9525">
            <a:noFill/>
          </a:ln>
        </p:spPr>
        <p:txBody>
          <a:bodyPr anchor="ctr"/>
          <a:lstStyle/>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游记攻略展示</a:t>
            </a:r>
            <a:endParaRPr lang="zh-CN" altLang="en-US" sz="2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3" name="文本框 22"/>
          <p:cNvSpPr txBox="1"/>
          <p:nvPr/>
        </p:nvSpPr>
        <p:spPr>
          <a:xfrm>
            <a:off x="6875145" y="2920365"/>
            <a:ext cx="975360" cy="768350"/>
          </a:xfrm>
          <a:prstGeom prst="rect">
            <a:avLst/>
          </a:prstGeom>
          <a:noFill/>
        </p:spPr>
        <p:txBody>
          <a:bodyPr wrap="square" rtlCol="0">
            <a:spAutoFit/>
          </a:bodyPr>
          <a:lstStyle/>
          <a:p>
            <a:r>
              <a:rPr lang="en-US" altLang="zh-CN" sz="4400">
                <a:solidFill>
                  <a:schemeClr val="bg1"/>
                </a:solidFill>
              </a:rPr>
              <a:t>EF</a:t>
            </a:r>
            <a:endParaRPr lang="en-US" altLang="zh-CN" sz="4400">
              <a:solidFill>
                <a:schemeClr val="bg1"/>
              </a:solidFill>
            </a:endParaRPr>
          </a:p>
        </p:txBody>
      </p:sp>
      <p:sp>
        <p:nvSpPr>
          <p:cNvPr id="26" name="文本框 25"/>
          <p:cNvSpPr txBox="1"/>
          <p:nvPr/>
        </p:nvSpPr>
        <p:spPr>
          <a:xfrm>
            <a:off x="4759960" y="4657090"/>
            <a:ext cx="975360" cy="768350"/>
          </a:xfrm>
          <a:prstGeom prst="rect">
            <a:avLst/>
          </a:prstGeom>
          <a:noFill/>
        </p:spPr>
        <p:txBody>
          <a:bodyPr wrap="square" rtlCol="0">
            <a:spAutoFit/>
          </a:bodyPr>
          <a:lstStyle/>
          <a:p>
            <a:r>
              <a:rPr lang="en-US" altLang="zh-CN" sz="4400">
                <a:solidFill>
                  <a:schemeClr val="bg1"/>
                </a:solidFill>
              </a:rPr>
              <a:t>IJ</a:t>
            </a:r>
            <a:endParaRPr lang="en-US" altLang="zh-CN" sz="4400">
              <a:solidFill>
                <a:schemeClr val="bg1"/>
              </a:solidFill>
            </a:endParaRPr>
          </a:p>
        </p:txBody>
      </p:sp>
      <p:sp>
        <p:nvSpPr>
          <p:cNvPr id="29" name="文本框 28"/>
          <p:cNvSpPr txBox="1"/>
          <p:nvPr/>
        </p:nvSpPr>
        <p:spPr>
          <a:xfrm>
            <a:off x="4458335" y="2759710"/>
            <a:ext cx="2887345" cy="583565"/>
          </a:xfrm>
          <a:prstGeom prst="rect">
            <a:avLst/>
          </a:prstGeom>
          <a:noFill/>
        </p:spPr>
        <p:txBody>
          <a:bodyPr wrap="square" rtlCol="0">
            <a:spAutoFit/>
          </a:bodyPr>
          <a:lstStyle/>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首页游记攻略模块</a:t>
            </a:r>
            <a:r>
              <a:rPr lang="zh-CN" altLang="en-US" sz="1600" dirty="0">
                <a:latin typeface="微软雅黑" panose="020B0503020204020204" charset="-122"/>
                <a:ea typeface="微软雅黑" panose="020B0503020204020204" charset="-122"/>
                <a:sym typeface="宋体" panose="02010600030101010101" pitchFamily="2" charset="-122"/>
              </a:rPr>
              <a:t>：少数几篇游记（攻略）的缩略图、标题。</a:t>
            </a:r>
            <a:endParaRPr lang="zh-CN" altLang="en-US" sz="1600"/>
          </a:p>
        </p:txBody>
      </p:sp>
      <p:sp>
        <p:nvSpPr>
          <p:cNvPr id="10" name="文本框 9"/>
          <p:cNvSpPr txBox="1"/>
          <p:nvPr/>
        </p:nvSpPr>
        <p:spPr>
          <a:xfrm>
            <a:off x="4493895" y="3688715"/>
            <a:ext cx="3042285" cy="2061210"/>
          </a:xfrm>
          <a:prstGeom prst="rect">
            <a:avLst/>
          </a:prstGeom>
          <a:noFill/>
        </p:spPr>
        <p:txBody>
          <a:bodyPr wrap="square" rtlCol="0">
            <a:spAutoFit/>
          </a:bodyPr>
          <a:lstStyle/>
          <a:p>
            <a:r>
              <a:rPr lang="zh-CN" altLang="en-US" sz="1600" dirty="0">
                <a:solidFill>
                  <a:srgbClr val="FF0000"/>
                </a:solidFill>
                <a:latin typeface="微软雅黑" panose="020B0503020204020204" charset="-122"/>
                <a:ea typeface="微软雅黑" panose="020B0503020204020204" charset="-122"/>
                <a:sym typeface="宋体" panose="02010600030101010101" pitchFamily="2" charset="-122"/>
              </a:rPr>
              <a:t>游记文章专栏</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(1)</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以列表形式展示每篇游记，通过点击进入详情页面：包括每篇游记的具体内容</a:t>
            </a:r>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(2)</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游记攻略路线图展示</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(3)</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界面特效的</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尝试</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(4)</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用户发布游记，对游记进行点赞、评论、</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收藏等。</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游记</a:t>
            </a:r>
            <a:r>
              <a:rPr lang="zh-CN" altLang="en-US" sz="3200" spc="600" dirty="0">
                <a:solidFill>
                  <a:srgbClr val="4C678E"/>
                </a:solidFill>
                <a:latin typeface="思源宋体 Heavy" panose="02020900000000000000" pitchFamily="18" charset="-122"/>
                <a:ea typeface="思源宋体 Heavy" panose="02020900000000000000" pitchFamily="18" charset="-122"/>
              </a:rPr>
              <a:t>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7" name="组合 6"/>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81660" y="918210"/>
            <a:ext cx="3493135" cy="4254500"/>
            <a:chOff x="13073" y="2179"/>
            <a:chExt cx="5501" cy="6700"/>
          </a:xfrm>
        </p:grpSpPr>
        <p:sp>
          <p:nvSpPr>
            <p:cNvPr id="8" name="六边形 7"/>
            <p:cNvSpPr/>
            <p:nvPr/>
          </p:nvSpPr>
          <p:spPr>
            <a:xfrm>
              <a:off x="13297" y="7279"/>
              <a:ext cx="1929" cy="1600"/>
            </a:xfrm>
            <a:prstGeom prst="hexagon">
              <a:avLst/>
            </a:prstGeom>
            <a:solidFill>
              <a:srgbClr val="91ACC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13073" y="2179"/>
              <a:ext cx="5501" cy="6505"/>
              <a:chOff x="6878" y="1844"/>
              <a:chExt cx="5501" cy="6505"/>
            </a:xfrm>
          </p:grpSpPr>
          <p:sp>
            <p:nvSpPr>
              <p:cNvPr id="24" name="六边形 23"/>
              <p:cNvSpPr/>
              <p:nvPr/>
            </p:nvSpPr>
            <p:spPr>
              <a:xfrm>
                <a:off x="6878" y="1844"/>
                <a:ext cx="1884" cy="1736"/>
              </a:xfrm>
              <a:prstGeom prst="hexagon">
                <a:avLst/>
              </a:prstGeom>
              <a:solidFill>
                <a:srgbClr val="91ACC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六边形 26"/>
              <p:cNvSpPr/>
              <p:nvPr/>
            </p:nvSpPr>
            <p:spPr>
              <a:xfrm>
                <a:off x="9087" y="2750"/>
                <a:ext cx="1767" cy="1600"/>
              </a:xfrm>
              <a:prstGeom prst="hexagon">
                <a:avLst/>
              </a:prstGeom>
              <a:noFill/>
              <a:ln>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六边形 27"/>
              <p:cNvSpPr/>
              <p:nvPr/>
            </p:nvSpPr>
            <p:spPr>
              <a:xfrm>
                <a:off x="10610" y="4243"/>
                <a:ext cx="1662" cy="1643"/>
              </a:xfrm>
              <a:prstGeom prst="hexagon">
                <a:avLst/>
              </a:prstGeom>
              <a:solidFill>
                <a:srgbClr val="51718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六边形 29"/>
              <p:cNvSpPr/>
              <p:nvPr/>
            </p:nvSpPr>
            <p:spPr>
              <a:xfrm>
                <a:off x="9031" y="5861"/>
                <a:ext cx="1863" cy="1768"/>
              </a:xfrm>
              <a:prstGeom prst="hexagon">
                <a:avLst/>
              </a:prstGeom>
              <a:solidFill>
                <a:srgbClr val="F4F4F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052" y="2228"/>
                <a:ext cx="1536" cy="1210"/>
              </a:xfrm>
              <a:prstGeom prst="rect">
                <a:avLst/>
              </a:prstGeom>
              <a:noFill/>
            </p:spPr>
            <p:txBody>
              <a:bodyPr wrap="square" rtlCol="0">
                <a:spAutoFit/>
              </a:bodyPr>
              <a:p>
                <a:r>
                  <a:rPr lang="en-US" altLang="zh-CN" sz="4400">
                    <a:solidFill>
                      <a:schemeClr val="bg1"/>
                    </a:solidFill>
                  </a:rPr>
                  <a:t>AB</a:t>
                </a:r>
                <a:endParaRPr lang="en-US" altLang="zh-CN" sz="4400">
                  <a:solidFill>
                    <a:schemeClr val="bg1"/>
                  </a:solidFill>
                </a:endParaRPr>
              </a:p>
            </p:txBody>
          </p:sp>
          <p:sp>
            <p:nvSpPr>
              <p:cNvPr id="34" name="文本框 33"/>
              <p:cNvSpPr txBox="1"/>
              <p:nvPr/>
            </p:nvSpPr>
            <p:spPr>
              <a:xfrm>
                <a:off x="9307" y="3008"/>
                <a:ext cx="1536" cy="1210"/>
              </a:xfrm>
              <a:prstGeom prst="rect">
                <a:avLst/>
              </a:prstGeom>
              <a:noFill/>
            </p:spPr>
            <p:txBody>
              <a:bodyPr wrap="square" rtlCol="0">
                <a:spAutoFit/>
              </a:bodyPr>
              <a:p>
                <a:r>
                  <a:rPr lang="en-US" altLang="zh-CN" sz="4400"/>
                  <a:t>CD</a:t>
                </a:r>
                <a:endParaRPr lang="en-US" altLang="zh-CN" sz="4400"/>
              </a:p>
            </p:txBody>
          </p:sp>
          <p:sp>
            <p:nvSpPr>
              <p:cNvPr id="35" name="文本框 34"/>
              <p:cNvSpPr txBox="1"/>
              <p:nvPr/>
            </p:nvSpPr>
            <p:spPr>
              <a:xfrm>
                <a:off x="10843" y="4599"/>
                <a:ext cx="1536" cy="1210"/>
              </a:xfrm>
              <a:prstGeom prst="rect">
                <a:avLst/>
              </a:prstGeom>
              <a:noFill/>
            </p:spPr>
            <p:txBody>
              <a:bodyPr wrap="square" rtlCol="0">
                <a:spAutoFit/>
              </a:bodyPr>
              <a:p>
                <a:r>
                  <a:rPr lang="en-US" altLang="zh-CN" sz="4400">
                    <a:solidFill>
                      <a:schemeClr val="bg1"/>
                    </a:solidFill>
                  </a:rPr>
                  <a:t>EF</a:t>
                </a:r>
                <a:endParaRPr lang="en-US" altLang="zh-CN" sz="4400">
                  <a:solidFill>
                    <a:schemeClr val="bg1"/>
                  </a:solidFill>
                </a:endParaRPr>
              </a:p>
            </p:txBody>
          </p:sp>
          <p:sp>
            <p:nvSpPr>
              <p:cNvPr id="37" name="文本框 36"/>
              <p:cNvSpPr txBox="1"/>
              <p:nvPr/>
            </p:nvSpPr>
            <p:spPr>
              <a:xfrm>
                <a:off x="9203" y="6256"/>
                <a:ext cx="1536" cy="1210"/>
              </a:xfrm>
              <a:prstGeom prst="rect">
                <a:avLst/>
              </a:prstGeom>
              <a:noFill/>
            </p:spPr>
            <p:txBody>
              <a:bodyPr wrap="square" rtlCol="0">
                <a:spAutoFit/>
              </a:bodyPr>
              <a:p>
                <a:r>
                  <a:rPr lang="en-US" altLang="zh-CN" sz="4400"/>
                  <a:t>GH</a:t>
                </a:r>
                <a:endParaRPr lang="en-US" altLang="zh-CN" sz="4400"/>
              </a:p>
            </p:txBody>
          </p:sp>
          <p:sp>
            <p:nvSpPr>
              <p:cNvPr id="38" name="文本框 37"/>
              <p:cNvSpPr txBox="1"/>
              <p:nvPr/>
            </p:nvSpPr>
            <p:spPr>
              <a:xfrm>
                <a:off x="7667" y="7139"/>
                <a:ext cx="1536" cy="1210"/>
              </a:xfrm>
              <a:prstGeom prst="rect">
                <a:avLst/>
              </a:prstGeom>
              <a:noFill/>
            </p:spPr>
            <p:txBody>
              <a:bodyPr wrap="square" rtlCol="0">
                <a:spAutoFit/>
              </a:bodyPr>
              <a:p>
                <a:r>
                  <a:rPr lang="en-US" altLang="zh-CN" sz="4400">
                    <a:solidFill>
                      <a:schemeClr val="bg1"/>
                    </a:solidFill>
                  </a:rPr>
                  <a:t>IJ</a:t>
                </a:r>
                <a:endParaRPr lang="en-US" altLang="zh-CN" sz="4400">
                  <a:solidFill>
                    <a:schemeClr val="bg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23" grpId="0"/>
      <p:bldP spid="26" grpId="0"/>
      <p:bldP spid="29" grpId="0"/>
      <p:bldP spid="10"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6" y="586379"/>
            <a:ext cx="3172823"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游记专栏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8"/>
            <a:ext cx="4901512" cy="224143"/>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7331920" y="2309386"/>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7331920" y="3470545"/>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8" name="íṩlïḑé"/>
          <p:cNvSpPr txBox="1"/>
          <p:nvPr/>
        </p:nvSpPr>
        <p:spPr bwMode="auto">
          <a:xfrm>
            <a:off x="7273132" y="4631704"/>
            <a:ext cx="572830" cy="619624"/>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03.</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8036674" y="2392678"/>
            <a:ext cx="3878943" cy="36893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用户添加游记</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并将内容存入</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数据库</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0" name="矩形 19"/>
          <p:cNvSpPr/>
          <p:nvPr/>
        </p:nvSpPr>
        <p:spPr>
          <a:xfrm>
            <a:off x="8036740" y="3553837"/>
            <a:ext cx="3878943" cy="73850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使用四格轮播图展示，立体旋转轮播图，刮刮乐展示图片、类似洗牌效果的轮播图展示</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1" name="矩形 20"/>
          <p:cNvSpPr/>
          <p:nvPr/>
        </p:nvSpPr>
        <p:spPr>
          <a:xfrm>
            <a:off x="8036740" y="4778587"/>
            <a:ext cx="3878943" cy="32585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调用百度</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api</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在地图上显示出用户游玩路径</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3" name="图片 12"/>
          <p:cNvPicPr>
            <a:picLocks noChangeAspect="1"/>
          </p:cNvPicPr>
          <p:nvPr/>
        </p:nvPicPr>
        <p:blipFill>
          <a:blip r:embed="rId1"/>
          <a:stretch>
            <a:fillRect/>
          </a:stretch>
        </p:blipFill>
        <p:spPr>
          <a:xfrm>
            <a:off x="260554" y="1292898"/>
            <a:ext cx="5140106" cy="51967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itle_1"/>
          <p:cNvSpPr/>
          <p:nvPr/>
        </p:nvSpPr>
        <p:spPr>
          <a:xfrm>
            <a:off x="6285865" y="1285590"/>
            <a:ext cx="3495714" cy="579755"/>
          </a:xfrm>
          <a:prstGeom prst="rect">
            <a:avLst/>
          </a:prstGeom>
          <a:noFill/>
          <a:ln w="9525">
            <a:noFill/>
          </a:ln>
        </p:spPr>
        <p:txBody>
          <a:bodyPr anchor="ctr"/>
          <a:lstStyle/>
          <a:p>
            <a:pPr lvl="0" algn="ct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运动员相关功能</a:t>
            </a:r>
            <a:endParaRPr lang="zh-CN" altLang="en-US" sz="2000" b="1" dirty="0">
              <a:solidFill>
                <a:srgbClr val="3F3F3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nvSpPr>
        <p:spPr>
          <a:xfrm>
            <a:off x="6555276" y="2294586"/>
            <a:ext cx="3369945" cy="119888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1</a:t>
            </a:r>
            <a:r>
              <a:rPr lang="zh-CN" altLang="en-US" dirty="0">
                <a:latin typeface="微软雅黑" panose="020B0503020204020204" charset="-122"/>
                <a:ea typeface="微软雅黑" panose="020B0503020204020204" charset="-122"/>
                <a:sym typeface="宋体" panose="02010600030101010101" pitchFamily="2" charset="-122"/>
              </a:rPr>
              <a:t>）展示运动员来源地图</a:t>
            </a:r>
            <a:endParaRPr lang="zh-CN" altLang="en-US" dirty="0">
              <a:latin typeface="微软雅黑" panose="020B0503020204020204" charset="-122"/>
              <a:ea typeface="微软雅黑" panose="020B0503020204020204" charset="-122"/>
              <a:sym typeface="宋体" panose="02010600030101010101" pitchFamily="2" charset="-122"/>
            </a:endParaRPr>
          </a:p>
          <a:p>
            <a:endParaRPr lang="zh-CN" altLang="en-US" dirty="0">
              <a:latin typeface="微软雅黑" panose="020B0503020204020204" charset="-122"/>
              <a:ea typeface="微软雅黑" panose="020B0503020204020204" charset="-122"/>
              <a:sym typeface="宋体" panose="02010600030101010101" pitchFamily="2" charset="-122"/>
            </a:endParaRPr>
          </a:p>
          <a:p>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2</a:t>
            </a:r>
            <a:r>
              <a:rPr lang="zh-CN" altLang="en-US" dirty="0">
                <a:latin typeface="微软雅黑" panose="020B0503020204020204" charset="-122"/>
                <a:ea typeface="微软雅黑" panose="020B0503020204020204" charset="-122"/>
                <a:sym typeface="宋体" panose="02010600030101010101" pitchFamily="2" charset="-122"/>
              </a:rPr>
              <a:t>）展示运动员专线图</a:t>
            </a:r>
            <a:endParaRPr lang="zh-CN" altLang="en-US" dirty="0">
              <a:latin typeface="微软雅黑" panose="020B0503020204020204" charset="-122"/>
              <a:ea typeface="微软雅黑" panose="020B0503020204020204" charset="-122"/>
              <a:sym typeface="宋体" panose="02010600030101010101" pitchFamily="2" charset="-122"/>
            </a:endParaRPr>
          </a:p>
          <a:p>
            <a:endParaRPr lang="zh-CN" altLang="en-US" dirty="0"/>
          </a:p>
        </p:txBody>
      </p: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运动员</a:t>
            </a:r>
            <a:r>
              <a:rPr lang="zh-CN" altLang="en-US" sz="3200" spc="600" dirty="0">
                <a:solidFill>
                  <a:srgbClr val="4C678E"/>
                </a:solidFill>
                <a:latin typeface="思源宋体 Heavy" panose="02020900000000000000" pitchFamily="18" charset="-122"/>
                <a:ea typeface="思源宋体 Heavy" panose="02020900000000000000" pitchFamily="18" charset="-122"/>
              </a:rPr>
              <a:t>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5425440" y="3794125"/>
            <a:ext cx="5629275" cy="1795145"/>
          </a:xfrm>
          <a:prstGeom prst="rect">
            <a:avLst/>
          </a:prstGeom>
        </p:spPr>
      </p:pic>
      <p:pic>
        <p:nvPicPr>
          <p:cNvPr id="100" name="图片 99"/>
          <p:cNvPicPr/>
          <p:nvPr/>
        </p:nvPicPr>
        <p:blipFill>
          <a:blip r:embed="rId2" r:link="rId3"/>
          <a:stretch>
            <a:fillRect/>
          </a:stretch>
        </p:blipFill>
        <p:spPr>
          <a:xfrm>
            <a:off x="382270" y="1197610"/>
            <a:ext cx="4438650" cy="35483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5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729226"/>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971" y="2715444"/>
            <a:ext cx="3191329" cy="92333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选题背景</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878"/>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01</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14602" y="616090"/>
            <a:ext cx="1832359" cy="457816"/>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6" y="586379"/>
            <a:ext cx="3172823"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运动员专栏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8"/>
            <a:ext cx="4901512" cy="224143"/>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5" name="íṩlïḑé"/>
          <p:cNvSpPr txBox="1"/>
          <p:nvPr/>
        </p:nvSpPr>
        <p:spPr bwMode="auto">
          <a:xfrm>
            <a:off x="6783280" y="2372448"/>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a:t>
            </a:r>
            <a:r>
              <a:rPr lang="en-US" sz="100" b="1" dirty="0">
                <a:solidFill>
                  <a:srgbClr val="4C678E"/>
                </a:solidFill>
                <a:latin typeface="汉仪铁线黑-65简" panose="00020600040101010101" pitchFamily="18" charset="-122"/>
                <a:ea typeface="汉仪铁线黑-65简" panose="00020600040101010101" pitchFamily="18" charset="-122"/>
              </a:rPr>
              <a:t> </a:t>
            </a:r>
            <a:r>
              <a:rPr lang="en-US" sz="3200" b="1" dirty="0">
                <a:solidFill>
                  <a:srgbClr val="4C678E"/>
                </a:solidFill>
                <a:latin typeface="汉仪铁线黑-65简" panose="00020600040101010101" pitchFamily="18" charset="-122"/>
                <a:ea typeface="汉仪铁线黑-65简" panose="00020600040101010101" pitchFamily="18" charset="-122"/>
              </a:rPr>
              <a:t>1.</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6" name="íṩlïḑé"/>
          <p:cNvSpPr txBox="1"/>
          <p:nvPr/>
        </p:nvSpPr>
        <p:spPr bwMode="auto">
          <a:xfrm>
            <a:off x="1597325" y="4743654"/>
            <a:ext cx="455253" cy="492443"/>
          </a:xfrm>
          <a:prstGeom prst="rect">
            <a:avLst/>
          </a:prstGeom>
          <a:noFill/>
        </p:spPr>
        <p:txBody>
          <a:bodyPr wrap="none" lIns="0" tIns="0" rIns="0" bIns="0" anchor="ctr">
            <a:normAutofit/>
          </a:bodyPr>
          <a:lstStyle/>
          <a:p>
            <a:pPr algn="ctr">
              <a:defRPr/>
            </a:pPr>
            <a:r>
              <a:rPr lang="en-US" sz="3200" b="1" dirty="0">
                <a:solidFill>
                  <a:srgbClr val="4C678E"/>
                </a:solidFill>
                <a:latin typeface="汉仪铁线黑-65简" panose="00020600040101010101" pitchFamily="18" charset="-122"/>
                <a:ea typeface="汉仪铁线黑-65简" panose="00020600040101010101" pitchFamily="18" charset="-122"/>
              </a:rPr>
              <a:t>02.</a:t>
            </a:r>
            <a:endParaRPr lang="en-US" sz="3200" b="1" dirty="0">
              <a:solidFill>
                <a:srgbClr val="4C678E"/>
              </a:solidFill>
              <a:latin typeface="汉仪铁线黑-65简" panose="00020600040101010101" pitchFamily="18" charset="-122"/>
              <a:ea typeface="汉仪铁线黑-65简" panose="00020600040101010101" pitchFamily="18" charset="-122"/>
            </a:endParaRPr>
          </a:p>
        </p:txBody>
      </p:sp>
      <p:sp>
        <p:nvSpPr>
          <p:cNvPr id="19" name="矩形 18"/>
          <p:cNvSpPr/>
          <p:nvPr/>
        </p:nvSpPr>
        <p:spPr>
          <a:xfrm>
            <a:off x="7488034" y="2455740"/>
            <a:ext cx="3878943" cy="325858"/>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a:t>
            </a:r>
            <a:r>
              <a:rPr lang="en-US" altLang="zh-CN" sz="1600" dirty="0" err="1">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Echarts</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设计运动员来源图</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0" name="矩形 19"/>
          <p:cNvSpPr/>
          <p:nvPr/>
        </p:nvSpPr>
        <p:spPr>
          <a:xfrm>
            <a:off x="2430415" y="4826946"/>
            <a:ext cx="3878943" cy="73850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调用百度</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API</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进行运动员专线设计。起始点及中间站点位置可自行</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确定</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pic>
        <p:nvPicPr>
          <p:cNvPr id="11" name="图片 10"/>
          <p:cNvPicPr>
            <a:picLocks noChangeAspect="1"/>
          </p:cNvPicPr>
          <p:nvPr/>
        </p:nvPicPr>
        <p:blipFill>
          <a:blip r:embed="rId1"/>
          <a:stretch>
            <a:fillRect/>
          </a:stretch>
        </p:blipFill>
        <p:spPr>
          <a:xfrm>
            <a:off x="1258804" y="1427889"/>
            <a:ext cx="4925803" cy="2942032"/>
          </a:xfrm>
          <a:prstGeom prst="rect">
            <a:avLst/>
          </a:prstGeom>
        </p:spPr>
      </p:pic>
      <p:pic>
        <p:nvPicPr>
          <p:cNvPr id="13" name="图片 12"/>
          <p:cNvPicPr>
            <a:picLocks noChangeAspect="1"/>
          </p:cNvPicPr>
          <p:nvPr/>
        </p:nvPicPr>
        <p:blipFill>
          <a:blip r:embed="rId2"/>
          <a:stretch>
            <a:fillRect/>
          </a:stretch>
        </p:blipFill>
        <p:spPr>
          <a:xfrm>
            <a:off x="6309358" y="3277401"/>
            <a:ext cx="4343014" cy="30990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P spid="16"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820920" y="2023745"/>
            <a:ext cx="4494530" cy="1198880"/>
          </a:xfrm>
          <a:prstGeom prst="rect">
            <a:avLst/>
          </a:prstGeom>
          <a:noFill/>
        </p:spPr>
        <p:txBody>
          <a:bodyPr wrap="square" rtlCol="0">
            <a:spAutoFit/>
          </a:bodyPr>
          <a:lstStyle/>
          <a:p>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dirty="0">
                <a:solidFill>
                  <a:schemeClr val="tx1"/>
                </a:solidFill>
                <a:latin typeface="微软雅黑" panose="020B0503020204020204" charset="-122"/>
                <a:ea typeface="微软雅黑" panose="020B0503020204020204" charset="-122"/>
                <a:sym typeface="宋体" panose="02010600030101010101" pitchFamily="2" charset="-122"/>
              </a:rPr>
              <a:t>1</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）通过后台上架</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商品</a:t>
            </a:r>
            <a:endParaRPr lang="zh-CN" altLang="en-US" dirty="0">
              <a:solidFill>
                <a:schemeClr val="tx1"/>
              </a:solidFill>
              <a:latin typeface="微软雅黑" panose="020B0503020204020204" charset="-122"/>
              <a:ea typeface="微软雅黑" panose="020B0503020204020204" charset="-122"/>
              <a:sym typeface="宋体" panose="02010600030101010101" pitchFamily="2" charset="-122"/>
            </a:endParaRPr>
          </a:p>
          <a:p>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dirty="0">
                <a:solidFill>
                  <a:schemeClr val="tx1"/>
                </a:solidFill>
                <a:latin typeface="微软雅黑" panose="020B0503020204020204" charset="-122"/>
                <a:ea typeface="微软雅黑" panose="020B0503020204020204" charset="-122"/>
                <a:sym typeface="宋体" panose="02010600030101010101" pitchFamily="2" charset="-122"/>
              </a:rPr>
              <a:t>2</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）商品详情界面展示信息及购买</a:t>
            </a:r>
            <a:r>
              <a:rPr lang="en-US" altLang="zh-CN" dirty="0">
                <a:solidFill>
                  <a:schemeClr val="tx1"/>
                </a:solidFill>
                <a:latin typeface="微软雅黑" panose="020B0503020204020204" charset="-122"/>
                <a:ea typeface="微软雅黑" panose="020B0503020204020204" charset="-122"/>
                <a:sym typeface="宋体" panose="02010600030101010101" pitchFamily="2" charset="-122"/>
              </a:rPr>
              <a:t>  </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方式</a:t>
            </a:r>
            <a:endParaRPr lang="zh-CN" altLang="en-US" dirty="0">
              <a:solidFill>
                <a:schemeClr val="tx1"/>
              </a:solidFill>
              <a:latin typeface="微软雅黑" panose="020B0503020204020204" charset="-122"/>
              <a:ea typeface="微软雅黑" panose="020B0503020204020204" charset="-122"/>
              <a:sym typeface="宋体" panose="02010600030101010101" pitchFamily="2" charset="-122"/>
            </a:endParaRPr>
          </a:p>
          <a:p>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dirty="0">
                <a:solidFill>
                  <a:schemeClr val="tx1"/>
                </a:solidFill>
                <a:latin typeface="微软雅黑" panose="020B0503020204020204" charset="-122"/>
                <a:ea typeface="微软雅黑" panose="020B0503020204020204" charset="-122"/>
                <a:sym typeface="宋体" panose="02010600030101010101" pitchFamily="2" charset="-122"/>
              </a:rPr>
              <a:t>3</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）购物车：添加、删除</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商品</a:t>
            </a:r>
            <a:endParaRPr lang="zh-CN" altLang="en-US" dirty="0">
              <a:solidFill>
                <a:schemeClr val="tx1"/>
              </a:solidFill>
              <a:latin typeface="微软雅黑" panose="020B0503020204020204" charset="-122"/>
              <a:ea typeface="微软雅黑" panose="020B0503020204020204" charset="-122"/>
              <a:sym typeface="宋体" panose="02010600030101010101" pitchFamily="2" charset="-122"/>
            </a:endParaRPr>
          </a:p>
          <a:p>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dirty="0">
                <a:solidFill>
                  <a:schemeClr val="tx1"/>
                </a:solidFill>
                <a:latin typeface="微软雅黑" panose="020B0503020204020204" charset="-122"/>
                <a:ea typeface="微软雅黑" panose="020B0503020204020204" charset="-122"/>
                <a:sym typeface="宋体" panose="02010600030101010101" pitchFamily="2" charset="-122"/>
              </a:rPr>
              <a:t>4</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）调用支付宝沙箱完成虚拟</a:t>
            </a:r>
            <a:r>
              <a:rPr lang="zh-CN" altLang="en-US" dirty="0">
                <a:solidFill>
                  <a:schemeClr val="tx1"/>
                </a:solidFill>
                <a:latin typeface="微软雅黑" panose="020B0503020204020204" charset="-122"/>
                <a:ea typeface="微软雅黑" panose="020B0503020204020204" charset="-122"/>
                <a:sym typeface="宋体" panose="02010600030101010101" pitchFamily="2" charset="-122"/>
              </a:rPr>
              <a:t>支付</a:t>
            </a:r>
            <a:endParaRPr lang="zh-CN" altLang="en-US"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门票</a:t>
            </a:r>
            <a:r>
              <a:rPr lang="zh-CN" altLang="en-US" sz="3200" spc="600" dirty="0">
                <a:solidFill>
                  <a:srgbClr val="4C678E"/>
                </a:solidFill>
                <a:latin typeface="思源宋体 Heavy" panose="02020900000000000000" pitchFamily="18" charset="-122"/>
                <a:ea typeface="思源宋体 Heavy" panose="02020900000000000000" pitchFamily="18" charset="-122"/>
              </a:rPr>
              <a:t>专栏</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3" name="MH_Title_1"/>
          <p:cNvSpPr/>
          <p:nvPr/>
        </p:nvSpPr>
        <p:spPr>
          <a:xfrm>
            <a:off x="5160010" y="1322705"/>
            <a:ext cx="2856230" cy="499110"/>
          </a:xfrm>
          <a:prstGeom prst="rect">
            <a:avLst/>
          </a:prstGeom>
          <a:noFill/>
          <a:ln w="9525">
            <a:noFill/>
          </a:ln>
        </p:spPr>
        <p:txBody>
          <a:bodyPr anchor="ctr"/>
          <a:p>
            <a:pPr lvl="0" algn="ct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商品购买与</a:t>
            </a:r>
            <a:r>
              <a:rPr lang="zh-CN" altLang="en-US" sz="2000" b="1" dirty="0">
                <a:solidFill>
                  <a:srgbClr val="3F3F3F"/>
                </a:solidFill>
                <a:latin typeface="微软雅黑" panose="020B0503020204020204" charset="-122"/>
                <a:ea typeface="微软雅黑" panose="020B0503020204020204" charset="-122"/>
                <a:sym typeface="微软雅黑" panose="020B0503020204020204" charset="-122"/>
              </a:rPr>
              <a:t>支付功能</a:t>
            </a:r>
            <a:endParaRPr lang="zh-CN" altLang="en-US" sz="2000" b="1" dirty="0">
              <a:solidFill>
                <a:srgbClr val="3F3F3F"/>
              </a:solidFill>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1"/>
          <a:stretch>
            <a:fillRect/>
          </a:stretch>
        </p:blipFill>
        <p:spPr>
          <a:xfrm>
            <a:off x="374015" y="1707515"/>
            <a:ext cx="4326890" cy="2853055"/>
          </a:xfrm>
          <a:prstGeom prst="rect">
            <a:avLst/>
          </a:prstGeom>
        </p:spPr>
      </p:pic>
      <p:pic>
        <p:nvPicPr>
          <p:cNvPr id="5" name="图片 4"/>
          <p:cNvPicPr>
            <a:picLocks noChangeAspect="1"/>
          </p:cNvPicPr>
          <p:nvPr/>
        </p:nvPicPr>
        <p:blipFill>
          <a:blip r:embed="rId2"/>
          <a:stretch>
            <a:fillRect/>
          </a:stretch>
        </p:blipFill>
        <p:spPr>
          <a:xfrm>
            <a:off x="6506210" y="3222625"/>
            <a:ext cx="5501005" cy="3449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3"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用户</a:t>
            </a:r>
            <a:r>
              <a:rPr lang="zh-CN" altLang="en-US" sz="3200" spc="600" dirty="0">
                <a:solidFill>
                  <a:srgbClr val="4C678E"/>
                </a:solidFill>
                <a:latin typeface="思源宋体 Heavy" panose="02020900000000000000" pitchFamily="18" charset="-122"/>
                <a:ea typeface="思源宋体 Heavy" panose="02020900000000000000" pitchFamily="18" charset="-122"/>
              </a:rPr>
              <a:t>主页</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1540510" y="1446966"/>
            <a:ext cx="2427909" cy="461645"/>
          </a:xfrm>
          <a:prstGeom prst="rect">
            <a:avLst/>
          </a:prstGeom>
          <a:noFill/>
        </p:spPr>
        <p:txBody>
          <a:bodyPr wrap="square" lIns="0" tIns="0" rIns="0" bIns="0" rtlCol="0">
            <a:spAutoFit/>
          </a:bodyPr>
          <a:lstStyle/>
          <a:p>
            <a:pPr algn="just" hangingPunct="0">
              <a:lnSpc>
                <a:spcPct val="150000"/>
              </a:lnSpc>
            </a:pP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用户主页</a:t>
            </a:r>
            <a:r>
              <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rPr>
              <a:t>模块</a:t>
            </a:r>
            <a:endParaRPr lang="zh-CN" altLang="en-US" sz="20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
        <p:nvSpPr>
          <p:cNvPr id="53" name="矩形 52"/>
          <p:cNvSpPr/>
          <p:nvPr/>
        </p:nvSpPr>
        <p:spPr>
          <a:xfrm>
            <a:off x="927100" y="2165985"/>
            <a:ext cx="3975101" cy="2493010"/>
          </a:xfrm>
          <a:prstGeom prst="rect">
            <a:avLst/>
          </a:prstGeom>
          <a:noFill/>
        </p:spPr>
        <p:txBody>
          <a:bodyPr wrap="square" lIns="0" tIns="0" rIns="0" bIns="0" rtlCol="0">
            <a:spAutoFit/>
          </a:bodyPr>
          <a:lstStyle/>
          <a:p>
            <a:pPr marL="285750" indent="-285750" algn="just" hangingPunct="0">
              <a:lnSpc>
                <a:spcPct val="150000"/>
              </a:lnSpc>
              <a:buFont typeface="Arial" panose="020B0604020202020204" pitchFamily="34" charset="0"/>
              <a:buChar char="•"/>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a:t>
            </a:r>
            <a:r>
              <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capacha</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验证码进行人机</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检测</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利用网易开发邮箱进行</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验证</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账号注册、登录、密码找回</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更改信息、查询收藏、评论与购买订单、添加常用联系人等</a:t>
            </a:r>
            <a:endParaRPr lang="en-US" altLang="zh-CN"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marL="285750" indent="-285750" algn="just" hangingPunct="0">
              <a:lnSpc>
                <a:spcPct val="150000"/>
              </a:lnSpc>
              <a:buFont typeface="Arial" panose="020B0604020202020204" pitchFamily="34" charset="0"/>
              <a:buChar char="•"/>
            </a:pP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nvGrpSpPr>
          <p:cNvPr id="16" name="组合 15"/>
          <p:cNvGrpSpPr/>
          <p:nvPr/>
        </p:nvGrpSpPr>
        <p:grpSpPr>
          <a:xfrm>
            <a:off x="681990" y="5473449"/>
            <a:ext cx="834390" cy="804412"/>
            <a:chOff x="989965" y="4406900"/>
            <a:chExt cx="848360" cy="817880"/>
          </a:xfrm>
        </p:grpSpPr>
        <p:sp>
          <p:nvSpPr>
            <p:cNvPr id="54" name="圆角矩形 17"/>
            <p:cNvSpPr/>
            <p:nvPr/>
          </p:nvSpPr>
          <p:spPr>
            <a:xfrm>
              <a:off x="989965"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59" name="组合 58"/>
            <p:cNvGrpSpPr/>
            <p:nvPr/>
          </p:nvGrpSpPr>
          <p:grpSpPr>
            <a:xfrm>
              <a:off x="1238870" y="4665096"/>
              <a:ext cx="315240" cy="301489"/>
              <a:chOff x="1004888" y="993775"/>
              <a:chExt cx="2438400" cy="2332038"/>
            </a:xfrm>
            <a:solidFill>
              <a:srgbClr val="FEFEFE"/>
            </a:solidFill>
          </p:grpSpPr>
          <p:sp>
            <p:nvSpPr>
              <p:cNvPr id="64"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sp>
            <p:nvSpPr>
              <p:cNvPr id="65" name="任意多边形 27"/>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sz="2000">
                  <a:solidFill>
                    <a:prstClr val="black"/>
                  </a:solidFill>
                  <a:latin typeface="思源黑体 Medium" panose="020B0600000000000000" charset="-122"/>
                  <a:ea typeface="思源黑体 Medium" panose="020B0600000000000000" charset="-122"/>
                </a:endParaRPr>
              </a:p>
            </p:txBody>
          </p:sp>
        </p:grpSp>
      </p:grpSp>
      <p:grpSp>
        <p:nvGrpSpPr>
          <p:cNvPr id="15" name="组合 14"/>
          <p:cNvGrpSpPr/>
          <p:nvPr/>
        </p:nvGrpSpPr>
        <p:grpSpPr>
          <a:xfrm>
            <a:off x="2094865" y="5412489"/>
            <a:ext cx="834390" cy="804412"/>
            <a:chOff x="2352040" y="4406900"/>
            <a:chExt cx="848360" cy="817880"/>
          </a:xfrm>
        </p:grpSpPr>
        <p:sp>
          <p:nvSpPr>
            <p:cNvPr id="56" name="圆角矩形 22"/>
            <p:cNvSpPr/>
            <p:nvPr/>
          </p:nvSpPr>
          <p:spPr>
            <a:xfrm>
              <a:off x="2352040"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66" name="组合 65"/>
            <p:cNvGrpSpPr>
              <a:grpSpLocks noChangeAspect="1"/>
            </p:cNvGrpSpPr>
            <p:nvPr/>
          </p:nvGrpSpPr>
          <p:grpSpPr>
            <a:xfrm>
              <a:off x="2553905" y="4656337"/>
              <a:ext cx="419852" cy="319007"/>
              <a:chOff x="4268086" y="4221191"/>
              <a:chExt cx="509646" cy="387231"/>
            </a:xfrm>
            <a:solidFill>
              <a:schemeClr val="bg1"/>
            </a:solidFill>
          </p:grpSpPr>
          <p:sp>
            <p:nvSpPr>
              <p:cNvPr id="67"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sp>
            <p:nvSpPr>
              <p:cNvPr id="68"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思源黑体 Medium" panose="020B0600000000000000" charset="-122"/>
                  <a:ea typeface="思源黑体 Medium" panose="020B0600000000000000" charset="-122"/>
                </a:endParaRPr>
              </a:p>
            </p:txBody>
          </p:sp>
        </p:grpSp>
      </p:grpSp>
      <p:grpSp>
        <p:nvGrpSpPr>
          <p:cNvPr id="13" name="组合 12"/>
          <p:cNvGrpSpPr/>
          <p:nvPr/>
        </p:nvGrpSpPr>
        <p:grpSpPr>
          <a:xfrm>
            <a:off x="4864735" y="5387089"/>
            <a:ext cx="834390" cy="804412"/>
            <a:chOff x="5076825" y="4406900"/>
            <a:chExt cx="848360" cy="817880"/>
          </a:xfrm>
        </p:grpSpPr>
        <p:sp>
          <p:nvSpPr>
            <p:cNvPr id="58" name="圆角矩形 24"/>
            <p:cNvSpPr/>
            <p:nvPr/>
          </p:nvSpPr>
          <p:spPr>
            <a:xfrm>
              <a:off x="5076825"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69" name="组合 68"/>
            <p:cNvGrpSpPr/>
            <p:nvPr/>
          </p:nvGrpSpPr>
          <p:grpSpPr>
            <a:xfrm>
              <a:off x="5357784" y="4635047"/>
              <a:ext cx="282736" cy="361586"/>
              <a:chOff x="1605186" y="572440"/>
              <a:chExt cx="563562" cy="720725"/>
            </a:xfrm>
            <a:solidFill>
              <a:schemeClr val="bg1"/>
            </a:solidFill>
          </p:grpSpPr>
          <p:sp>
            <p:nvSpPr>
              <p:cNvPr id="70"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1"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2"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grpSp>
      </p:grpSp>
      <p:grpSp>
        <p:nvGrpSpPr>
          <p:cNvPr id="14" name="组合 13"/>
          <p:cNvGrpSpPr/>
          <p:nvPr/>
        </p:nvGrpSpPr>
        <p:grpSpPr>
          <a:xfrm>
            <a:off x="3479800" y="5447414"/>
            <a:ext cx="834390" cy="804412"/>
            <a:chOff x="3714750" y="4406900"/>
            <a:chExt cx="848360" cy="817880"/>
          </a:xfrm>
        </p:grpSpPr>
        <p:sp>
          <p:nvSpPr>
            <p:cNvPr id="57" name="圆角矩形 23"/>
            <p:cNvSpPr/>
            <p:nvPr/>
          </p:nvSpPr>
          <p:spPr>
            <a:xfrm>
              <a:off x="3714750"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Medium" panose="020B0600000000000000" charset="-122"/>
                <a:ea typeface="思源黑体 Medium" panose="020B0600000000000000" charset="-122"/>
              </a:endParaRPr>
            </a:p>
          </p:txBody>
        </p:sp>
        <p:grpSp>
          <p:nvGrpSpPr>
            <p:cNvPr id="73" name="组合 72"/>
            <p:cNvGrpSpPr>
              <a:grpSpLocks noChangeAspect="1"/>
            </p:cNvGrpSpPr>
            <p:nvPr/>
          </p:nvGrpSpPr>
          <p:grpSpPr>
            <a:xfrm>
              <a:off x="3981499" y="4624125"/>
              <a:ext cx="342861" cy="383431"/>
              <a:chOff x="5999255" y="3275006"/>
              <a:chExt cx="402656" cy="450303"/>
            </a:xfrm>
            <a:solidFill>
              <a:srgbClr val="FEFEFE"/>
            </a:solidFill>
            <a:effectLst/>
          </p:grpSpPr>
          <p:sp>
            <p:nvSpPr>
              <p:cNvPr id="74"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5"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6"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7"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sp>
            <p:nvSpPr>
              <p:cNvPr id="78"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Medium" panose="020B0600000000000000" charset="-122"/>
                  <a:ea typeface="思源黑体 Medium" panose="020B0600000000000000" charset="-122"/>
                </a:endParaRPr>
              </a:p>
            </p:txBody>
          </p:sp>
        </p:grpSp>
      </p:grpSp>
      <p:pic>
        <p:nvPicPr>
          <p:cNvPr id="10" name="图片 9"/>
          <p:cNvPicPr>
            <a:picLocks noChangeAspect="1"/>
          </p:cNvPicPr>
          <p:nvPr/>
        </p:nvPicPr>
        <p:blipFill>
          <a:blip r:embed="rId1"/>
          <a:stretch>
            <a:fillRect/>
          </a:stretch>
        </p:blipFill>
        <p:spPr>
          <a:xfrm>
            <a:off x="6372225" y="3235325"/>
            <a:ext cx="5508625" cy="3428365"/>
          </a:xfrm>
          <a:prstGeom prst="rect">
            <a:avLst/>
          </a:prstGeom>
        </p:spPr>
      </p:pic>
      <p:pic>
        <p:nvPicPr>
          <p:cNvPr id="11" name="图片 10"/>
          <p:cNvPicPr>
            <a:picLocks noChangeAspect="1"/>
          </p:cNvPicPr>
          <p:nvPr/>
        </p:nvPicPr>
        <p:blipFill>
          <a:blip r:embed="rId2"/>
          <a:stretch>
            <a:fillRect/>
          </a:stretch>
        </p:blipFill>
        <p:spPr>
          <a:xfrm>
            <a:off x="7988300" y="541655"/>
            <a:ext cx="2523490" cy="2535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1000"/>
                                        <p:tgtEl>
                                          <p:spTgt spid="52"/>
                                        </p:tgtEl>
                                      </p:cBhvr>
                                    </p:animEffect>
                                    <p:anim calcmode="lin" valueType="num">
                                      <p:cBhvr>
                                        <p:cTn id="19" dur="1000" fill="hold"/>
                                        <p:tgtEl>
                                          <p:spTgt spid="52"/>
                                        </p:tgtEl>
                                        <p:attrNameLst>
                                          <p:attrName>ppt_x</p:attrName>
                                        </p:attrNameLst>
                                      </p:cBhvr>
                                      <p:tavLst>
                                        <p:tav tm="0">
                                          <p:val>
                                            <p:strVal val="#ppt_x"/>
                                          </p:val>
                                        </p:tav>
                                        <p:tav tm="100000">
                                          <p:val>
                                            <p:strVal val="#ppt_x"/>
                                          </p:val>
                                        </p:tav>
                                      </p:tavLst>
                                    </p:anim>
                                    <p:anim calcmode="lin" valueType="num">
                                      <p:cBhvr>
                                        <p:cTn id="20" dur="1000" fill="hold"/>
                                        <p:tgtEl>
                                          <p:spTgt spid="5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31"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childTnLst>
                          </p:cTn>
                        </p:par>
                        <p:par>
                          <p:cTn id="34" fill="hold">
                            <p:stCondLst>
                              <p:cond delay="3500"/>
                            </p:stCondLst>
                            <p:childTnLst>
                              <p:par>
                                <p:cTn id="35" presetID="31"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par>
                          <p:cTn id="41" fill="hold">
                            <p:stCondLst>
                              <p:cond delay="4500"/>
                            </p:stCondLst>
                            <p:childTnLst>
                              <p:par>
                                <p:cTn id="42" presetID="31"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1000" fill="hold"/>
                                        <p:tgtEl>
                                          <p:spTgt spid="13"/>
                                        </p:tgtEl>
                                        <p:attrNameLst>
                                          <p:attrName>ppt_w</p:attrName>
                                        </p:attrNameLst>
                                      </p:cBhvr>
                                      <p:tavLst>
                                        <p:tav tm="0">
                                          <p:val>
                                            <p:fltVal val="0"/>
                                          </p:val>
                                        </p:tav>
                                        <p:tav tm="100000">
                                          <p:val>
                                            <p:strVal val="#ppt_w"/>
                                          </p:val>
                                        </p:tav>
                                      </p:tavLst>
                                    </p:anim>
                                    <p:anim calcmode="lin" valueType="num">
                                      <p:cBhvr>
                                        <p:cTn id="45" dur="1000" fill="hold"/>
                                        <p:tgtEl>
                                          <p:spTgt spid="13"/>
                                        </p:tgtEl>
                                        <p:attrNameLst>
                                          <p:attrName>ppt_h</p:attrName>
                                        </p:attrNameLst>
                                      </p:cBhvr>
                                      <p:tavLst>
                                        <p:tav tm="0">
                                          <p:val>
                                            <p:fltVal val="0"/>
                                          </p:val>
                                        </p:tav>
                                        <p:tav tm="100000">
                                          <p:val>
                                            <p:strVal val="#ppt_h"/>
                                          </p:val>
                                        </p:tav>
                                      </p:tavLst>
                                    </p:anim>
                                    <p:anim calcmode="lin" valueType="num">
                                      <p:cBhvr>
                                        <p:cTn id="46" dur="1000" fill="hold"/>
                                        <p:tgtEl>
                                          <p:spTgt spid="13"/>
                                        </p:tgtEl>
                                        <p:attrNameLst>
                                          <p:attrName>style.rotation</p:attrName>
                                        </p:attrNameLst>
                                      </p:cBhvr>
                                      <p:tavLst>
                                        <p:tav tm="0">
                                          <p:val>
                                            <p:fltVal val="90"/>
                                          </p:val>
                                        </p:tav>
                                        <p:tav tm="100000">
                                          <p:val>
                                            <p:fltVal val="0"/>
                                          </p:val>
                                        </p:tav>
                                      </p:tavLst>
                                    </p:anim>
                                    <p:animEffect transition="in" filter="fade">
                                      <p:cBhvr>
                                        <p:cTn id="47" dur="1000"/>
                                        <p:tgtEl>
                                          <p:spTgt spid="13"/>
                                        </p:tgtEl>
                                      </p:cBhvr>
                                    </p:animEffect>
                                  </p:childTnLst>
                                </p:cTn>
                              </p:par>
                            </p:childTnLst>
                          </p:cTn>
                        </p:par>
                        <p:par>
                          <p:cTn id="48" fill="hold">
                            <p:stCondLst>
                              <p:cond delay="5500"/>
                            </p:stCondLst>
                            <p:childTnLst>
                              <p:par>
                                <p:cTn id="49" presetID="31"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000" fill="hold"/>
                                        <p:tgtEl>
                                          <p:spTgt spid="14"/>
                                        </p:tgtEl>
                                        <p:attrNameLst>
                                          <p:attrName>ppt_w</p:attrName>
                                        </p:attrNameLst>
                                      </p:cBhvr>
                                      <p:tavLst>
                                        <p:tav tm="0">
                                          <p:val>
                                            <p:fltVal val="0"/>
                                          </p:val>
                                        </p:tav>
                                        <p:tav tm="100000">
                                          <p:val>
                                            <p:strVal val="#ppt_w"/>
                                          </p:val>
                                        </p:tav>
                                      </p:tavLst>
                                    </p:anim>
                                    <p:anim calcmode="lin" valueType="num">
                                      <p:cBhvr>
                                        <p:cTn id="52" dur="1000" fill="hold"/>
                                        <p:tgtEl>
                                          <p:spTgt spid="14"/>
                                        </p:tgtEl>
                                        <p:attrNameLst>
                                          <p:attrName>ppt_h</p:attrName>
                                        </p:attrNameLst>
                                      </p:cBhvr>
                                      <p:tavLst>
                                        <p:tav tm="0">
                                          <p:val>
                                            <p:fltVal val="0"/>
                                          </p:val>
                                        </p:tav>
                                        <p:tav tm="100000">
                                          <p:val>
                                            <p:strVal val="#ppt_h"/>
                                          </p:val>
                                        </p:tav>
                                      </p:tavLst>
                                    </p:anim>
                                    <p:anim calcmode="lin" valueType="num">
                                      <p:cBhvr>
                                        <p:cTn id="53" dur="1000" fill="hold"/>
                                        <p:tgtEl>
                                          <p:spTgt spid="14"/>
                                        </p:tgtEl>
                                        <p:attrNameLst>
                                          <p:attrName>style.rotation</p:attrName>
                                        </p:attrNameLst>
                                      </p:cBhvr>
                                      <p:tavLst>
                                        <p:tav tm="0">
                                          <p:val>
                                            <p:fltVal val="90"/>
                                          </p:val>
                                        </p:tav>
                                        <p:tav tm="100000">
                                          <p:val>
                                            <p:fltVal val="0"/>
                                          </p:val>
                                        </p:tav>
                                      </p:tavLst>
                                    </p:anim>
                                    <p:animEffect transition="in" filter="fade">
                                      <p:cBhvr>
                                        <p:cTn id="5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477000" y="1562100"/>
            <a:ext cx="5636895" cy="3780790"/>
          </a:xfrm>
          <a:prstGeom prst="round2DiagRect">
            <a:avLst/>
          </a:prstGeom>
          <a:effectLst>
            <a:outerShdw blurRad="50800" dist="38100" dir="10800000" algn="r" rotWithShape="0">
              <a:prstClr val="black">
                <a:alpha val="40000"/>
              </a:prstClr>
            </a:outerShdw>
          </a:effectLst>
        </p:spPr>
      </p:pic>
      <p:sp>
        <p:nvSpPr>
          <p:cNvPr id="16" name="文本框 15"/>
          <p:cNvSpPr txBox="1"/>
          <p:nvPr/>
        </p:nvSpPr>
        <p:spPr>
          <a:xfrm>
            <a:off x="2612176" y="1797932"/>
            <a:ext cx="3499935" cy="4222310"/>
          </a:xfrm>
          <a:prstGeom prst="rect">
            <a:avLst/>
          </a:prstGeom>
          <a:noFill/>
        </p:spPr>
        <p:txBody>
          <a:bodyPr wrap="square" rtlCol="0">
            <a:spAutoFit/>
          </a:bodyPr>
          <a:lstStyle/>
          <a:p>
            <a:pPr>
              <a:lnSpc>
                <a:spcPct val="130000"/>
              </a:lnSpc>
            </a:pP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1</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）管理用户信息：后台管理员能对用户</a:t>
            </a:r>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     </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信息进行查、禁封、解除禁封等操作</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pPr>
              <a:lnSpc>
                <a:spcPct val="130000"/>
              </a:lnSpc>
            </a:pP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2</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）场馆信息管理：后台管理员能对场馆详细信息进行增删改等操作</a:t>
            </a: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a:p>
            <a:pPr>
              <a:lnSpc>
                <a:spcPct val="130000"/>
              </a:lnSpc>
            </a:pP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a:t>
            </a:r>
            <a:r>
              <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rPr>
              <a:t>3</a:t>
            </a:r>
            <a:r>
              <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rPr>
              <a:t>）地图管理：后台管理员能对地图进行重新发布等工作</a:t>
            </a:r>
            <a:endParaRPr lang="en-US" altLang="zh-CN" sz="1600" dirty="0">
              <a:solidFill>
                <a:schemeClr val="tx1"/>
              </a:solidFill>
              <a:latin typeface="微软雅黑" panose="020B0503020204020204" charset="-122"/>
              <a:ea typeface="微软雅黑" panose="020B0503020204020204" charset="-122"/>
              <a:sym typeface="宋体" panose="02010600030101010101" pitchFamily="2" charset="-122"/>
            </a:endParaRPr>
          </a:p>
          <a:p>
            <a:pPr>
              <a:lnSpc>
                <a:spcPct val="130000"/>
              </a:lnSpc>
            </a:pPr>
            <a:r>
              <a:rPr lang="zh-CN" altLang="en-US" sz="1600" dirty="0">
                <a:latin typeface="微软雅黑" panose="020B0503020204020204" charset="-122"/>
                <a:ea typeface="微软雅黑" panose="020B0503020204020204" charset="-122"/>
                <a:sym typeface="宋体" panose="02010600030101010101" pitchFamily="2" charset="-122"/>
              </a:rPr>
              <a:t>（</a:t>
            </a:r>
            <a:r>
              <a:rPr lang="en-US" altLang="zh-CN" sz="1600" dirty="0">
                <a:latin typeface="微软雅黑" panose="020B0503020204020204" charset="-122"/>
                <a:ea typeface="微软雅黑" panose="020B0503020204020204" charset="-122"/>
                <a:sym typeface="宋体" panose="02010600030101010101" pitchFamily="2" charset="-122"/>
              </a:rPr>
              <a:t>4</a:t>
            </a:r>
            <a:r>
              <a:rPr lang="zh-CN" altLang="en-US" sz="1600" dirty="0">
                <a:latin typeface="微软雅黑" panose="020B0503020204020204" charset="-122"/>
                <a:ea typeface="微软雅黑" panose="020B0503020204020204" charset="-122"/>
                <a:sym typeface="宋体" panose="02010600030101010101" pitchFamily="2" charset="-122"/>
              </a:rPr>
              <a:t>）新闻信息管理：后台管理员能对新闻详细信息进行增删改等操作</a:t>
            </a:r>
            <a:endParaRPr lang="zh-CN" altLang="en-US" sz="1600" dirty="0">
              <a:latin typeface="微软雅黑" panose="020B0503020204020204" charset="-122"/>
              <a:ea typeface="微软雅黑" panose="020B0503020204020204" charset="-122"/>
              <a:sym typeface="宋体" panose="02010600030101010101" pitchFamily="2" charset="-122"/>
            </a:endParaRPr>
          </a:p>
          <a:p>
            <a:pPr>
              <a:lnSpc>
                <a:spcPct val="130000"/>
              </a:lnSpc>
            </a:pPr>
            <a:r>
              <a:rPr lang="zh-CN" altLang="en-US" sz="1600" dirty="0">
                <a:latin typeface="微软雅黑" panose="020B0503020204020204" charset="-122"/>
                <a:ea typeface="微软雅黑" panose="020B0503020204020204" charset="-122"/>
                <a:sym typeface="宋体" panose="02010600030101010101" pitchFamily="2" charset="-122"/>
              </a:rPr>
              <a:t>（</a:t>
            </a:r>
            <a:r>
              <a:rPr lang="en-US" altLang="zh-CN" sz="1600" dirty="0">
                <a:latin typeface="微软雅黑" panose="020B0503020204020204" charset="-122"/>
                <a:ea typeface="微软雅黑" panose="020B0503020204020204" charset="-122"/>
                <a:sym typeface="宋体" panose="02010600030101010101" pitchFamily="2" charset="-122"/>
              </a:rPr>
              <a:t>5</a:t>
            </a:r>
            <a:r>
              <a:rPr lang="zh-CN" altLang="en-US" sz="1600" dirty="0">
                <a:latin typeface="微软雅黑" panose="020B0503020204020204" charset="-122"/>
                <a:ea typeface="微软雅黑" panose="020B0503020204020204" charset="-122"/>
                <a:sym typeface="宋体" panose="02010600030101010101" pitchFamily="2" charset="-122"/>
              </a:rPr>
              <a:t>）商品活动信息管理：后台管理员能对商品（包括门票）及活动进行上下架及修改等操作</a:t>
            </a:r>
            <a:endParaRPr lang="zh-CN" altLang="en-US" sz="1600" dirty="0">
              <a:latin typeface="微软雅黑" panose="020B0503020204020204" charset="-122"/>
              <a:ea typeface="微软雅黑" panose="020B0503020204020204" charset="-122"/>
              <a:sym typeface="宋体" panose="02010600030101010101" pitchFamily="2" charset="-122"/>
            </a:endParaRPr>
          </a:p>
          <a:p>
            <a:pPr>
              <a:lnSpc>
                <a:spcPct val="130000"/>
              </a:lnSpc>
            </a:pPr>
            <a:endParaRPr lang="zh-CN" altLang="en-US" sz="16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10" name="MH_Title_1"/>
          <p:cNvSpPr/>
          <p:nvPr/>
        </p:nvSpPr>
        <p:spPr>
          <a:xfrm>
            <a:off x="3076575" y="1090780"/>
            <a:ext cx="2572385" cy="579755"/>
          </a:xfrm>
          <a:prstGeom prst="rect">
            <a:avLst/>
          </a:prstGeom>
          <a:noFill/>
          <a:ln w="9525">
            <a:noFill/>
          </a:ln>
        </p:spPr>
        <p:txBody>
          <a:bodyPr anchor="ctr"/>
          <a:lstStyle/>
          <a:p>
            <a:pPr lvl="0" algn="ctr"/>
            <a:r>
              <a:rPr lang="zh-CN" altLang="en-US" b="1" dirty="0">
                <a:solidFill>
                  <a:srgbClr val="3F3F3F"/>
                </a:solidFill>
                <a:latin typeface="微软雅黑" panose="020B0503020204020204" charset="-122"/>
                <a:ea typeface="微软雅黑" panose="020B0503020204020204" charset="-122"/>
                <a:sym typeface="微软雅黑" panose="020B0503020204020204" charset="-122"/>
              </a:rPr>
              <a:t>后台管理功能</a:t>
            </a:r>
            <a:endParaRPr lang="zh-CN" altLang="en-US" b="1" dirty="0">
              <a:solidFill>
                <a:srgbClr val="3F3F3F"/>
              </a:solidFill>
              <a:latin typeface="微软雅黑" panose="020B0503020204020204" charset="-122"/>
              <a:ea typeface="微软雅黑" panose="020B0503020204020204" charset="-122"/>
              <a:sym typeface="微软雅黑" panose="020B0503020204020204" charset="-122"/>
            </a:endParaRPr>
          </a:p>
        </p:txBody>
      </p:sp>
      <p:cxnSp>
        <p:nvCxnSpPr>
          <p:cNvPr id="6" name="直接连接符 5"/>
          <p:cNvCxnSpPr/>
          <p:nvPr/>
        </p:nvCxnSpPr>
        <p:spPr>
          <a:xfrm>
            <a:off x="2965186" y="1009583"/>
            <a:ext cx="0" cy="829310"/>
          </a:xfrm>
          <a:prstGeom prst="line">
            <a:avLst/>
          </a:prstGeom>
          <a:ln w="57150">
            <a:solidFill>
              <a:srgbClr val="51718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821192" y="273324"/>
            <a:ext cx="2754086"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后台</a:t>
            </a:r>
            <a:r>
              <a:rPr lang="zh-CN" altLang="en-US" sz="3200" spc="600" dirty="0">
                <a:solidFill>
                  <a:srgbClr val="4C678E"/>
                </a:solidFill>
                <a:latin typeface="思源宋体 Heavy" panose="02020900000000000000" pitchFamily="18" charset="-122"/>
                <a:ea typeface="思源宋体 Heavy" panose="02020900000000000000" pitchFamily="18" charset="-122"/>
              </a:rPr>
              <a:t>管理</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7" name="组合 6"/>
          <p:cNvGrpSpPr/>
          <p:nvPr/>
        </p:nvGrpSpPr>
        <p:grpSpPr>
          <a:xfrm>
            <a:off x="3952837" y="59546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2" name="Rounded Rectangle 10"/>
          <p:cNvSpPr/>
          <p:nvPr/>
        </p:nvSpPr>
        <p:spPr>
          <a:xfrm>
            <a:off x="2397087" y="1009582"/>
            <a:ext cx="3931551" cy="5010264"/>
          </a:xfrm>
          <a:prstGeom prst="roundRect">
            <a:avLst/>
          </a:prstGeom>
          <a:noFill/>
          <a:ln>
            <a:solidFill>
              <a:srgbClr val="51718D"/>
            </a:solidFill>
          </a:ln>
          <a:extLst>
            <a:ext uri="{909E8E84-426E-40DD-AFC4-6F175D3DCCD1}">
              <a14:hiddenFill xmlns:a14="http://schemas.microsoft.com/office/drawing/2010/main">
                <a:solidFill>
                  <a:srgbClr val="91ACC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chemeClr val="tx1"/>
                </a:solidFill>
                <a:effectLst/>
                <a:uLnTx/>
                <a:uFillTx/>
                <a:cs typeface="+mn-ea"/>
                <a:sym typeface="+mn-lt"/>
              </a:rPr>
              <a:t></a:t>
            </a:r>
            <a:endParaRPr kumimoji="0" lang="en-US" sz="1800" b="0" i="0" u="none" strike="noStrike" kern="120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prstClr val="white"/>
                </a:solidFill>
                <a:effectLst/>
                <a:uLnTx/>
                <a:uFillTx/>
                <a:cs typeface="+mn-ea"/>
                <a:sym typeface="+mn-lt"/>
              </a:rPr>
              <a:t>Home Featured</a:t>
            </a:r>
            <a:endParaRPr kumimoji="0" lang="en-US" sz="900" b="0" i="0" u="none" strike="noStrike" kern="1200" cap="none" spc="0" normalizeH="0" baseline="0" noProof="0" dirty="0">
              <a:ln>
                <a:noFill/>
              </a:ln>
              <a:solidFill>
                <a:prstClr val="white"/>
              </a:solidFill>
              <a:effectLst/>
              <a:uLnTx/>
              <a:uFillTx/>
              <a:cs typeface="+mn-ea"/>
              <a:sym typeface="+mn-lt"/>
            </a:endParaRPr>
          </a:p>
        </p:txBody>
      </p:sp>
      <p:pic>
        <p:nvPicPr>
          <p:cNvPr id="3" name="图片 2"/>
          <p:cNvPicPr>
            <a:picLocks noChangeAspect="1"/>
          </p:cNvPicPr>
          <p:nvPr/>
        </p:nvPicPr>
        <p:blipFill>
          <a:blip r:embed="rId3"/>
          <a:stretch>
            <a:fillRect/>
          </a:stretch>
        </p:blipFill>
        <p:spPr>
          <a:xfrm>
            <a:off x="167005" y="1405255"/>
            <a:ext cx="2162175" cy="381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p:bldP spid="33" grpId="0"/>
      <p:bldP spid="1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729226"/>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327900" y="3286125"/>
            <a:ext cx="4083685"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总结与</a:t>
            </a:r>
            <a:r>
              <a:rPr lang="zh-CN" altLang="en-US" sz="5400" dirty="0">
                <a:solidFill>
                  <a:srgbClr val="4C678E"/>
                </a:solidFill>
                <a:latin typeface="思源宋体 Heavy" panose="02020900000000000000" pitchFamily="18" charset="-122"/>
                <a:ea typeface="思源宋体 Heavy" panose="02020900000000000000" pitchFamily="18" charset="-122"/>
              </a:rPr>
              <a:t>展望</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045"/>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05</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14602" y="616090"/>
            <a:ext cx="1832359" cy="457816"/>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bldLvl="0" animBg="1"/>
      <p:bldP spid="1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4387850" y="1147207"/>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SCIENCE AND TECHNOLOGY</a:t>
            </a:r>
            <a:endParaRPr lang="zh-CN" altLang="en-US" sz="900" spc="300" dirty="0">
              <a:solidFill>
                <a:schemeClr val="tx1">
                  <a:lumMod val="50000"/>
                  <a:lumOff val="50000"/>
                </a:schemeClr>
              </a:solidFill>
              <a:latin typeface="+mn-ea"/>
            </a:endParaRPr>
          </a:p>
        </p:txBody>
      </p:sp>
      <p:sp>
        <p:nvSpPr>
          <p:cNvPr id="33" name="文本框 32"/>
          <p:cNvSpPr txBox="1"/>
          <p:nvPr/>
        </p:nvSpPr>
        <p:spPr>
          <a:xfrm>
            <a:off x="4718685" y="541655"/>
            <a:ext cx="3154045"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拟实现的功能</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480435" y="899795"/>
            <a:ext cx="5394960" cy="7620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30" name="Google Shape;1365;p34"/>
          <p:cNvSpPr/>
          <p:nvPr/>
        </p:nvSpPr>
        <p:spPr>
          <a:xfrm>
            <a:off x="8386692" y="2246509"/>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汉仪铁线黑-65简" panose="00020600040101010101" pitchFamily="18" charset="-122"/>
                <a:ea typeface="汉仪铁线黑-65简" panose="00020600040101010101" pitchFamily="18" charset="-122"/>
                <a:sym typeface="Fira Sans"/>
              </a:rPr>
              <a:t>4</a:t>
            </a:r>
            <a:endParaRPr sz="2000">
              <a:latin typeface="汉仪铁线黑-65简" panose="00020600040101010101" pitchFamily="18" charset="-122"/>
              <a:ea typeface="汉仪铁线黑-65简" panose="00020600040101010101" pitchFamily="18" charset="-122"/>
              <a:sym typeface="Fira Sans"/>
            </a:endParaRPr>
          </a:p>
        </p:txBody>
      </p:sp>
      <p:sp>
        <p:nvSpPr>
          <p:cNvPr id="31" name="Google Shape;1369;p34"/>
          <p:cNvSpPr/>
          <p:nvPr/>
        </p:nvSpPr>
        <p:spPr>
          <a:xfrm>
            <a:off x="5967136" y="2246509"/>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汉仪铁线黑-65简" panose="00020600040101010101" pitchFamily="18" charset="-122"/>
                <a:ea typeface="汉仪铁线黑-65简" panose="00020600040101010101" pitchFamily="18" charset="-122"/>
                <a:sym typeface="Fira Sans"/>
              </a:rPr>
              <a:t>3</a:t>
            </a:r>
            <a:endParaRPr sz="2000">
              <a:latin typeface="汉仪铁线黑-65简" panose="00020600040101010101" pitchFamily="18" charset="-122"/>
              <a:ea typeface="汉仪铁线黑-65简" panose="00020600040101010101" pitchFamily="18" charset="-122"/>
              <a:sym typeface="Fira Sans"/>
            </a:endParaRPr>
          </a:p>
        </p:txBody>
      </p:sp>
      <p:sp>
        <p:nvSpPr>
          <p:cNvPr id="32" name="Google Shape;1373;p34"/>
          <p:cNvSpPr/>
          <p:nvPr/>
        </p:nvSpPr>
        <p:spPr>
          <a:xfrm>
            <a:off x="3547582" y="2246509"/>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汉仪铁线黑-65简" panose="00020600040101010101" pitchFamily="18" charset="-122"/>
                <a:ea typeface="汉仪铁线黑-65简" panose="00020600040101010101" pitchFamily="18" charset="-122"/>
                <a:sym typeface="Fira Sans"/>
              </a:rPr>
              <a:t>2</a:t>
            </a:r>
            <a:endParaRPr sz="2000">
              <a:latin typeface="汉仪铁线黑-65简" panose="00020600040101010101" pitchFamily="18" charset="-122"/>
              <a:ea typeface="汉仪铁线黑-65简" panose="00020600040101010101" pitchFamily="18" charset="-122"/>
              <a:sym typeface="Fira Sans"/>
            </a:endParaRPr>
          </a:p>
        </p:txBody>
      </p:sp>
      <p:sp>
        <p:nvSpPr>
          <p:cNvPr id="34" name="Google Shape;1376;p34"/>
          <p:cNvSpPr/>
          <p:nvPr/>
        </p:nvSpPr>
        <p:spPr>
          <a:xfrm>
            <a:off x="1128028" y="2246509"/>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汉仪铁线黑-65简" panose="00020600040101010101" pitchFamily="18" charset="-122"/>
                <a:ea typeface="汉仪铁线黑-65简" panose="00020600040101010101" pitchFamily="18" charset="-122"/>
                <a:sym typeface="Fira Sans"/>
              </a:rPr>
              <a:t>1</a:t>
            </a:r>
            <a:endParaRPr sz="2000" dirty="0">
              <a:latin typeface="汉仪铁线黑-65简" panose="00020600040101010101" pitchFamily="18" charset="-122"/>
              <a:ea typeface="汉仪铁线黑-65简" panose="00020600040101010101" pitchFamily="18" charset="-122"/>
              <a:sym typeface="Fira Sans"/>
            </a:endParaRPr>
          </a:p>
        </p:txBody>
      </p:sp>
      <p:sp>
        <p:nvSpPr>
          <p:cNvPr id="37" name="矩形 36"/>
          <p:cNvSpPr/>
          <p:nvPr/>
        </p:nvSpPr>
        <p:spPr>
          <a:xfrm>
            <a:off x="534670" y="3137535"/>
            <a:ext cx="1727200" cy="1661795"/>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根据用户的浏览记录对用户进行针对性的推送与投放</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0" name="矩形 39"/>
          <p:cNvSpPr/>
          <p:nvPr/>
        </p:nvSpPr>
        <p:spPr>
          <a:xfrm>
            <a:off x="2987040" y="3137535"/>
            <a:ext cx="1727200" cy="1246505"/>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抓取游记关键字，自动化生成路线</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3" name="矩形 42"/>
          <p:cNvSpPr/>
          <p:nvPr/>
        </p:nvSpPr>
        <p:spPr>
          <a:xfrm>
            <a:off x="5439410" y="3137535"/>
            <a:ext cx="1727200" cy="1661795"/>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为场馆列表设置标签，对应相应详情页面的电子地图展示</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46" name="矩形 45"/>
          <p:cNvSpPr/>
          <p:nvPr/>
        </p:nvSpPr>
        <p:spPr>
          <a:xfrm>
            <a:off x="7820660" y="3137535"/>
            <a:ext cx="1727200" cy="1246505"/>
          </a:xfrm>
          <a:prstGeom prst="rect">
            <a:avLst/>
          </a:prstGeom>
          <a:noFill/>
        </p:spPr>
        <p:txBody>
          <a:bodyPr wrap="square" lIns="0" tIns="0" rIns="0" bIns="0" rtlCol="0">
            <a:spAutoFit/>
          </a:bodyPr>
          <a:lstStyle/>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引入室内电子地图，方便用户查询</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cxnSp>
        <p:nvCxnSpPr>
          <p:cNvPr id="48" name="直接连接符 47"/>
          <p:cNvCxnSpPr/>
          <p:nvPr/>
        </p:nvCxnSpPr>
        <p:spPr>
          <a:xfrm>
            <a:off x="2624636" y="2262779"/>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5041265" y="2262779"/>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nvCxnSpPr>
        <p:spPr>
          <a:xfrm>
            <a:off x="7457894" y="2262779"/>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1" name="Google Shape;1365;p34"/>
          <p:cNvSpPr/>
          <p:nvPr/>
        </p:nvSpPr>
        <p:spPr>
          <a:xfrm>
            <a:off x="10468857" y="2246509"/>
            <a:ext cx="567812" cy="567812"/>
          </a:xfrm>
          <a:prstGeom prst="ellipse">
            <a:avLst/>
          </a:prstGeom>
          <a:gradFill flip="none" rotWithShape="1">
            <a:gsLst>
              <a:gs pos="0">
                <a:srgbClr val="4C678E"/>
              </a:gs>
              <a:gs pos="100000">
                <a:srgbClr val="4C678E">
                  <a:alpha val="9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a:latin typeface="汉仪铁线黑-65简" panose="00020600040101010101" pitchFamily="18" charset="-122"/>
                <a:ea typeface="汉仪铁线黑-65简" panose="00020600040101010101" pitchFamily="18" charset="-122"/>
                <a:sym typeface="Fira Sans"/>
              </a:rPr>
              <a:t>5</a:t>
            </a:r>
            <a:endParaRPr lang="en-US" sz="2000">
              <a:latin typeface="汉仪铁线黑-65简" panose="00020600040101010101" pitchFamily="18" charset="-122"/>
              <a:ea typeface="汉仪铁线黑-65简" panose="00020600040101010101" pitchFamily="18" charset="-122"/>
              <a:sym typeface="Fira Sans"/>
            </a:endParaRPr>
          </a:p>
        </p:txBody>
      </p:sp>
      <p:sp>
        <p:nvSpPr>
          <p:cNvPr id="13" name="矩形 12"/>
          <p:cNvSpPr/>
          <p:nvPr/>
        </p:nvSpPr>
        <p:spPr>
          <a:xfrm>
            <a:off x="9910445" y="3137535"/>
            <a:ext cx="1727200" cy="830580"/>
          </a:xfrm>
          <a:prstGeom prst="rect">
            <a:avLst/>
          </a:prstGeom>
          <a:noFill/>
        </p:spPr>
        <p:txBody>
          <a:bodyPr wrap="square" lIns="0" tIns="0" rIns="0" bIns="0" rtlCol="0">
            <a:spAutoFit/>
          </a:bodyPr>
          <a:p>
            <a:pPr algn="just" hangingPunct="0">
              <a:lnSpc>
                <a:spcPct val="150000"/>
              </a:lnSpc>
            </a:pP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进行网站服务</a:t>
            </a:r>
            <a:r>
              <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发布</a:t>
            </a:r>
            <a:endParaRPr lang="zh-CN" altLang="en-US"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cxnSp>
        <p:nvCxnSpPr>
          <p:cNvPr id="14" name="直接连接符 13"/>
          <p:cNvCxnSpPr/>
          <p:nvPr/>
        </p:nvCxnSpPr>
        <p:spPr>
          <a:xfrm>
            <a:off x="9711509" y="2262779"/>
            <a:ext cx="0" cy="3134058"/>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down)">
                                      <p:cBhvr>
                                        <p:cTn id="48" dur="500"/>
                                        <p:tgtEl>
                                          <p:spTgt spid="48"/>
                                        </p:tgtEl>
                                      </p:cBhvr>
                                    </p:animEffect>
                                  </p:childTnLst>
                                </p:cTn>
                              </p:par>
                              <p:par>
                                <p:cTn id="49" presetID="22" presetClass="entr" presetSubtype="4"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down)">
                                      <p:cBhvr>
                                        <p:cTn id="51" dur="500"/>
                                        <p:tgtEl>
                                          <p:spTgt spid="51"/>
                                        </p:tgtEl>
                                      </p:cBhvr>
                                    </p:animEffect>
                                  </p:childTnLst>
                                </p:cTn>
                              </p:par>
                              <p:par>
                                <p:cTn id="52" presetID="2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down)">
                                      <p:cBhvr>
                                        <p:cTn id="54" dur="500"/>
                                        <p:tgtEl>
                                          <p:spTgt spid="52"/>
                                        </p:tgtEl>
                                      </p:cBhvr>
                                    </p:animEffec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0" grpId="0" bldLvl="0" animBg="1"/>
      <p:bldP spid="31" grpId="0" bldLvl="0" animBg="1"/>
      <p:bldP spid="32" grpId="0" bldLvl="0" animBg="1"/>
      <p:bldP spid="34" grpId="0" bldLvl="0" animBg="1"/>
      <p:bldP spid="1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p:nvSpPr>
        <p:spPr>
          <a:xfrm>
            <a:off x="4387850" y="1147207"/>
            <a:ext cx="3416300" cy="230832"/>
          </a:xfrm>
          <a:prstGeom prst="rect">
            <a:avLst/>
          </a:prstGeom>
          <a:noFill/>
        </p:spPr>
        <p:txBody>
          <a:bodyPr wrap="square" rtlCol="0">
            <a:spAutoFit/>
          </a:bodyPr>
          <a:lstStyle/>
          <a:p>
            <a:pPr algn="dist"/>
            <a:r>
              <a:rPr lang="en-US" altLang="zh-CN" sz="900" spc="300" dirty="0">
                <a:solidFill>
                  <a:schemeClr val="tx1">
                    <a:lumMod val="50000"/>
                    <a:lumOff val="50000"/>
                  </a:schemeClr>
                </a:solidFill>
                <a:latin typeface="+mn-ea"/>
              </a:rPr>
              <a:t>SCIENCE AND TECHNOLOGY</a:t>
            </a:r>
            <a:endParaRPr lang="zh-CN" altLang="en-US" sz="900" spc="300" dirty="0">
              <a:solidFill>
                <a:schemeClr val="tx1">
                  <a:lumMod val="50000"/>
                  <a:lumOff val="50000"/>
                </a:schemeClr>
              </a:solidFill>
              <a:latin typeface="+mn-ea"/>
            </a:endParaRPr>
          </a:p>
        </p:txBody>
      </p:sp>
      <p:sp>
        <p:nvSpPr>
          <p:cNvPr id="33" name="文本框 32"/>
          <p:cNvSpPr txBox="1"/>
          <p:nvPr/>
        </p:nvSpPr>
        <p:spPr>
          <a:xfrm>
            <a:off x="4718957" y="541929"/>
            <a:ext cx="2754086" cy="706755"/>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总结</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877830" y="1584455"/>
            <a:ext cx="4115084" cy="4115084"/>
          </a:xfrm>
          <a:prstGeom prst="ellipse">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250835" y="1957460"/>
            <a:ext cx="3369075" cy="3369075"/>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椭圆 15"/>
          <p:cNvSpPr/>
          <p:nvPr/>
        </p:nvSpPr>
        <p:spPr>
          <a:xfrm>
            <a:off x="4781164" y="1793057"/>
            <a:ext cx="574607" cy="57460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62308" y="2025287"/>
            <a:ext cx="168206" cy="168206"/>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34422" y="5305515"/>
            <a:ext cx="429464" cy="429464"/>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89030" y="2295655"/>
            <a:ext cx="2692684" cy="2692684"/>
          </a:xfrm>
          <a:prstGeom prst="ellipse">
            <a:avLst/>
          </a:prstGeom>
          <a:blipFill dpi="0" rotWithShape="1">
            <a:blip r:embed="rId1"/>
            <a:srcRect/>
            <a:stretch>
              <a:fillRect l="-25000" r="-25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矩形 29"/>
          <p:cNvSpPr/>
          <p:nvPr/>
        </p:nvSpPr>
        <p:spPr>
          <a:xfrm>
            <a:off x="6049010" y="2534285"/>
            <a:ext cx="5037455" cy="2215515"/>
          </a:xfrm>
          <a:prstGeom prst="rect">
            <a:avLst/>
          </a:prstGeom>
          <a:noFill/>
        </p:spPr>
        <p:txBody>
          <a:bodyPr wrap="square" lIns="0" tIns="0" rIns="0" bIns="0" rtlCol="0">
            <a:spAutoFit/>
          </a:bodyPr>
          <a:lstStyle/>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总的来说，我们完成了实现前设计的大部分功能，还有一部分由于时间关系还未</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完成。</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本次实习期间我们小组四人配合的还算完美，大家也都克服</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困难，抽出时间完成分配的</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任务。</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最终成果仍有许多不完美的地方，希望老师海涵。</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a:p>
            <a:pPr algn="just" hangingPunct="0">
              <a:lnSpc>
                <a:spcPct val="15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最后感谢老师对我们实习期间的</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悉心教导。</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1000" fill="hold"/>
                                        <p:tgtEl>
                                          <p:spTgt spid="23"/>
                                        </p:tgtEl>
                                        <p:attrNameLst>
                                          <p:attrName>ppt_w</p:attrName>
                                        </p:attrNameLst>
                                      </p:cBhvr>
                                      <p:tavLst>
                                        <p:tav tm="0">
                                          <p:val>
                                            <p:fltVal val="0"/>
                                          </p:val>
                                        </p:tav>
                                        <p:tav tm="100000">
                                          <p:val>
                                            <p:strVal val="#ppt_w"/>
                                          </p:val>
                                        </p:tav>
                                      </p:tavLst>
                                    </p:anim>
                                    <p:anim calcmode="lin" valueType="num">
                                      <p:cBhvr>
                                        <p:cTn id="52" dur="1000" fill="hold"/>
                                        <p:tgtEl>
                                          <p:spTgt spid="23"/>
                                        </p:tgtEl>
                                        <p:attrNameLst>
                                          <p:attrName>ppt_h</p:attrName>
                                        </p:attrNameLst>
                                      </p:cBhvr>
                                      <p:tavLst>
                                        <p:tav tm="0">
                                          <p:val>
                                            <p:fltVal val="0"/>
                                          </p:val>
                                        </p:tav>
                                        <p:tav tm="100000">
                                          <p:val>
                                            <p:strVal val="#ppt_h"/>
                                          </p:val>
                                        </p:tav>
                                      </p:tavLst>
                                    </p:anim>
                                    <p:anim calcmode="lin" valueType="num">
                                      <p:cBhvr>
                                        <p:cTn id="53" dur="1000" fill="hold"/>
                                        <p:tgtEl>
                                          <p:spTgt spid="23"/>
                                        </p:tgtEl>
                                        <p:attrNameLst>
                                          <p:attrName>style.rotation</p:attrName>
                                        </p:attrNameLst>
                                      </p:cBhvr>
                                      <p:tavLst>
                                        <p:tav tm="0">
                                          <p:val>
                                            <p:fltVal val="90"/>
                                          </p:val>
                                        </p:tav>
                                        <p:tav tm="100000">
                                          <p:val>
                                            <p:fltVal val="0"/>
                                          </p:val>
                                        </p:tav>
                                      </p:tavLst>
                                    </p:anim>
                                    <p:animEffect transition="in" filter="fade">
                                      <p:cBhvr>
                                        <p:cTn id="54" dur="1000"/>
                                        <p:tgtEl>
                                          <p:spTgt spid="23"/>
                                        </p:tgtEl>
                                      </p:cBhvr>
                                    </p:animEffect>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18" grpId="0" bldLvl="0" animBg="1"/>
      <p:bldP spid="19" grpId="0" bldLvl="0" animBg="1"/>
      <p:bldP spid="16" grpId="0" bldLvl="0" animBg="1"/>
      <p:bldP spid="21" grpId="0" bldLvl="0" animBg="1"/>
      <p:bldP spid="22" grpId="0" bldLvl="0" animBg="1"/>
      <p:bldP spid="23" grpId="0" bldLvl="0" animBg="1"/>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0" y="-4677"/>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2066925" y="2726329"/>
            <a:ext cx="8058150" cy="1015663"/>
          </a:xfrm>
          <a:prstGeom prst="rect">
            <a:avLst/>
          </a:prstGeom>
          <a:noFill/>
        </p:spPr>
        <p:txBody>
          <a:bodyPr wrap="square" rtlCol="0">
            <a:spAutoFit/>
          </a:bodyPr>
          <a:lstStyle/>
          <a:p>
            <a:pPr algn="ctr"/>
            <a:r>
              <a:rPr lang="zh-CN" altLang="en-US" sz="6000" spc="600" dirty="0">
                <a:solidFill>
                  <a:srgbClr val="4C678E"/>
                </a:solidFill>
                <a:latin typeface="思源宋体 Heavy" panose="02020900000000000000" pitchFamily="18" charset="-122"/>
                <a:ea typeface="思源宋体 Heavy" panose="02020900000000000000" pitchFamily="18" charset="-122"/>
              </a:rPr>
              <a:t>感谢您的欣赏</a:t>
            </a:r>
            <a:endParaRPr lang="zh-CN" altLang="en-US" sz="6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15" name="组合 14"/>
          <p:cNvGrpSpPr/>
          <p:nvPr/>
        </p:nvGrpSpPr>
        <p:grpSpPr>
          <a:xfrm>
            <a:off x="939752" y="508992"/>
            <a:ext cx="4520175" cy="589647"/>
            <a:chOff x="706580" y="632385"/>
            <a:chExt cx="4520175" cy="589647"/>
          </a:xfrm>
        </p:grpSpPr>
        <p:sp>
          <p:nvSpPr>
            <p:cNvPr id="16" name="文本框 15"/>
            <p:cNvSpPr txBox="1"/>
            <p:nvPr/>
          </p:nvSpPr>
          <p:spPr>
            <a:xfrm>
              <a:off x="706580" y="632385"/>
              <a:ext cx="2834579" cy="460375"/>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sp>
          <p:nvSpPr>
            <p:cNvPr id="17" name="文本框 16"/>
            <p:cNvSpPr txBox="1"/>
            <p:nvPr/>
          </p:nvSpPr>
          <p:spPr>
            <a:xfrm>
              <a:off x="744680" y="991200"/>
              <a:ext cx="4482075" cy="230832"/>
            </a:xfrm>
            <a:prstGeom prst="rect">
              <a:avLst/>
            </a:prstGeom>
            <a:noFill/>
          </p:spPr>
          <p:txBody>
            <a:bodyPr wrap="square" rtlCol="0">
              <a:spAutoFit/>
            </a:bodyPr>
            <a:lstStyle/>
            <a:p>
              <a:r>
                <a:rPr lang="en-US" altLang="zh-CN" sz="900" spc="300" dirty="0">
                  <a:solidFill>
                    <a:schemeClr val="tx1">
                      <a:lumMod val="50000"/>
                      <a:lumOff val="50000"/>
                    </a:schemeClr>
                  </a:solidFill>
                  <a:latin typeface="+mn-ea"/>
                </a:rPr>
                <a:t>XXX UNIVERSITY OF SCIENCE AND TECHNOLOGY</a:t>
              </a:r>
              <a:endParaRPr lang="zh-CN" altLang="en-US" sz="900" spc="300" dirty="0">
                <a:solidFill>
                  <a:schemeClr val="tx1">
                    <a:lumMod val="50000"/>
                    <a:lumOff val="50000"/>
                  </a:schemeClr>
                </a:solidFill>
                <a:latin typeface="+mn-ea"/>
              </a:endParaRPr>
            </a:p>
          </p:txBody>
        </p:sp>
      </p:grpSp>
      <p:grpSp>
        <p:nvGrpSpPr>
          <p:cNvPr id="18" name="ísļîḓé"/>
          <p:cNvGrpSpPr/>
          <p:nvPr/>
        </p:nvGrpSpPr>
        <p:grpSpPr>
          <a:xfrm>
            <a:off x="452000" y="592577"/>
            <a:ext cx="519548" cy="519548"/>
            <a:chOff x="5683121" y="1558109"/>
            <a:chExt cx="673626" cy="673626"/>
          </a:xfrm>
        </p:grpSpPr>
        <p:sp>
          <p:nvSpPr>
            <p:cNvPr id="19" name="ïşļíḋê"/>
            <p:cNvSpPr/>
            <p:nvPr/>
          </p:nvSpPr>
          <p:spPr>
            <a:xfrm>
              <a:off x="5683121" y="1558109"/>
              <a:ext cx="673626" cy="673626"/>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548640">
                  <a:moveTo>
                    <a:pt x="274320" y="0"/>
                  </a:moveTo>
                  <a:cubicBezTo>
                    <a:pt x="425823" y="0"/>
                    <a:pt x="548640" y="122817"/>
                    <a:pt x="548640" y="274320"/>
                  </a:cubicBezTo>
                  <a:cubicBezTo>
                    <a:pt x="548640" y="425823"/>
                    <a:pt x="425823" y="548640"/>
                    <a:pt x="274320" y="548640"/>
                  </a:cubicBezTo>
                  <a:cubicBezTo>
                    <a:pt x="122817" y="548640"/>
                    <a:pt x="0" y="425823"/>
                    <a:pt x="0" y="274320"/>
                  </a:cubicBezTo>
                  <a:cubicBezTo>
                    <a:pt x="0" y="122817"/>
                    <a:pt x="122817" y="0"/>
                    <a:pt x="274320" y="0"/>
                  </a:cubicBezTo>
                  <a:close/>
                </a:path>
              </a:pathLst>
            </a:cu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endParaRPr lang="en-US" sz="1600" b="1" dirty="0">
                <a:solidFill>
                  <a:schemeClr val="bg1"/>
                </a:solidFill>
                <a:cs typeface="+mn-ea"/>
                <a:sym typeface="+mn-lt"/>
              </a:endParaRPr>
            </a:p>
          </p:txBody>
        </p:sp>
        <p:sp>
          <p:nvSpPr>
            <p:cNvPr id="20" name="îśľîḍe"/>
            <p:cNvSpPr/>
            <p:nvPr/>
          </p:nvSpPr>
          <p:spPr bwMode="auto">
            <a:xfrm>
              <a:off x="5844363" y="1753151"/>
              <a:ext cx="351148" cy="283545"/>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bg1"/>
            </a:solidFill>
            <a:ln>
              <a:noFill/>
            </a:ln>
          </p:spPr>
          <p:txBody>
            <a:bodyPr/>
            <a:lstStyle/>
            <a:p>
              <a:endParaRPr lang="zh-CN" altLang="en-US">
                <a:cs typeface="+mn-ea"/>
                <a:sym typeface="+mn-lt"/>
              </a:endParaRPr>
            </a:p>
          </p:txBody>
        </p:sp>
      </p:grpSp>
      <p:grpSp>
        <p:nvGrpSpPr>
          <p:cNvPr id="25" name="组合 24"/>
          <p:cNvGrpSpPr/>
          <p:nvPr/>
        </p:nvGrpSpPr>
        <p:grpSpPr>
          <a:xfrm>
            <a:off x="4147464" y="1866213"/>
            <a:ext cx="3897072" cy="829945"/>
            <a:chOff x="4147464" y="1866213"/>
            <a:chExt cx="3897072" cy="829945"/>
          </a:xfrm>
        </p:grpSpPr>
        <p:sp>
          <p:nvSpPr>
            <p:cNvPr id="14" name="文本框 13"/>
            <p:cNvSpPr txBox="1"/>
            <p:nvPr/>
          </p:nvSpPr>
          <p:spPr>
            <a:xfrm>
              <a:off x="5133975" y="1866213"/>
              <a:ext cx="1924050" cy="829945"/>
            </a:xfrm>
            <a:prstGeom prst="rect">
              <a:avLst/>
            </a:prstGeom>
            <a:noFill/>
          </p:spPr>
          <p:txBody>
            <a:bodyPr wrap="square" rtlCol="0">
              <a:spAutoFit/>
            </a:bodyPr>
            <a:lstStyle/>
            <a:p>
              <a:pPr algn="ctr"/>
              <a:r>
                <a:rPr lang="en-US" altLang="zh-CN" sz="4800" b="1" dirty="0">
                  <a:solidFill>
                    <a:srgbClr val="4C678E"/>
                  </a:solidFill>
                  <a:latin typeface="汉仪铁线黑-65简" panose="00020600040101010101" pitchFamily="18" charset="-122"/>
                  <a:ea typeface="汉仪铁线黑-65简" panose="00020600040101010101" pitchFamily="18" charset="-122"/>
                </a:rPr>
                <a:t>2022</a:t>
              </a:r>
              <a:endParaRPr lang="zh-CN" altLang="en-US" sz="4800" b="1" dirty="0">
                <a:solidFill>
                  <a:srgbClr val="4C678E"/>
                </a:solidFill>
                <a:latin typeface="汉仪铁线黑-65简" panose="00020600040101010101" pitchFamily="18" charset="-122"/>
                <a:ea typeface="汉仪铁线黑-65简" panose="00020600040101010101" pitchFamily="18" charset="-122"/>
              </a:endParaRPr>
            </a:p>
          </p:txBody>
        </p:sp>
        <p:grpSp>
          <p:nvGrpSpPr>
            <p:cNvPr id="24" name="组合 23"/>
            <p:cNvGrpSpPr/>
            <p:nvPr/>
          </p:nvGrpSpPr>
          <p:grpSpPr>
            <a:xfrm>
              <a:off x="4147464" y="2311239"/>
              <a:ext cx="3897072" cy="0"/>
              <a:chOff x="4257678" y="2482689"/>
              <a:chExt cx="3897072" cy="0"/>
            </a:xfrm>
          </p:grpSpPr>
          <p:cxnSp>
            <p:nvCxnSpPr>
              <p:cNvPr id="21" name="直接箭头连接符 25"/>
              <p:cNvCxnSpPr/>
              <p:nvPr/>
            </p:nvCxnSpPr>
            <p:spPr>
              <a:xfrm>
                <a:off x="4257678"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23" name="直接箭头连接符 25"/>
              <p:cNvCxnSpPr/>
              <p:nvPr/>
            </p:nvCxnSpPr>
            <p:spPr>
              <a:xfrm flipH="1">
                <a:off x="7334253" y="248268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4555787" y="4265632"/>
            <a:ext cx="3080426" cy="735394"/>
          </a:xfrm>
          <a:prstGeom prst="rect">
            <a:avLst/>
          </a:prstGeom>
          <a:noFill/>
        </p:spPr>
        <p:txBody>
          <a:bodyPr wrap="square" lIns="0" tIns="0" rIns="0" bIns="0" rtlCol="0">
            <a:spAutoFit/>
          </a:bodyPr>
          <a:lstStyle/>
          <a:p>
            <a:pPr algn="ctr" hangingPunct="0">
              <a:lnSpc>
                <a:spcPct val="150000"/>
              </a:lnSpc>
            </a:pPr>
            <a:r>
              <a:rPr lang="en-US" altLang="zh-CN" sz="11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mn-lt"/>
              </a:rPr>
              <a:t>Click here to enter your text, change the color or size of the text. You can also format the appropriate. </a:t>
            </a:r>
            <a:endParaRPr lang="en-US" altLang="zh-CN" sz="1100"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27" name="矩形: 圆角 26"/>
          <p:cNvSpPr/>
          <p:nvPr/>
        </p:nvSpPr>
        <p:spPr>
          <a:xfrm>
            <a:off x="10661515" y="592771"/>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06/10</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30" name="矩形: 圆角 29"/>
          <p:cNvSpPr/>
          <p:nvPr/>
        </p:nvSpPr>
        <p:spPr>
          <a:xfrm>
            <a:off x="5103438" y="5276247"/>
            <a:ext cx="1985124" cy="347242"/>
          </a:xfrm>
          <a:prstGeom prst="roundRect">
            <a:avLst>
              <a:gd name="adj" fmla="val 50000"/>
            </a:avLst>
          </a:prstGeom>
          <a:solidFill>
            <a:srgbClr val="4C67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思源宋体 Heavy" panose="02020900000000000000" pitchFamily="18" charset="-122"/>
                <a:ea typeface="思源宋体 Heavy" panose="02020900000000000000" pitchFamily="18" charset="-122"/>
              </a:rPr>
              <a:t>THNAK YOU</a:t>
            </a:r>
            <a:endParaRPr lang="zh-CN" altLang="en-US" sz="1400" dirty="0">
              <a:solidFill>
                <a:schemeClr val="bg1"/>
              </a:solidFill>
              <a:latin typeface="思源宋体 Heavy" panose="02020900000000000000" pitchFamily="18" charset="-122"/>
              <a:ea typeface="思源宋体 Heavy" panose="02020900000000000000" pitchFamily="18" charset="-122"/>
            </a:endParaRPr>
          </a:p>
        </p:txBody>
      </p:sp>
      <p:sp>
        <p:nvSpPr>
          <p:cNvPr id="35" name="文本框 34"/>
          <p:cNvSpPr txBox="1"/>
          <p:nvPr/>
        </p:nvSpPr>
        <p:spPr>
          <a:xfrm>
            <a:off x="11379385" y="1566153"/>
            <a:ext cx="292388" cy="3212666"/>
          </a:xfrm>
          <a:prstGeom prst="rect">
            <a:avLst/>
          </a:prstGeom>
          <a:noFill/>
        </p:spPr>
        <p:txBody>
          <a:bodyPr vert="eaVert" wrap="square" rtlCol="0">
            <a:spAutoFit/>
          </a:bodyPr>
          <a:lstStyle/>
          <a:p>
            <a:pPr algn="ctr"/>
            <a:r>
              <a:rPr lang="en-US" altLang="zh-CN" sz="700" spc="600" dirty="0">
                <a:solidFill>
                  <a:srgbClr val="4C678E"/>
                </a:solidFill>
                <a:latin typeface="汉仪铁线黑-65简" panose="00020600040101010101" pitchFamily="18" charset="-122"/>
                <a:ea typeface="汉仪铁线黑-65简" panose="00020600040101010101" pitchFamily="18" charset="-122"/>
              </a:rPr>
              <a:t>GRADUATION DEFENSE</a:t>
            </a:r>
            <a:endParaRPr lang="zh-CN" altLang="en-US" sz="700" spc="600" dirty="0">
              <a:solidFill>
                <a:srgbClr val="4C678E"/>
              </a:solidFill>
              <a:latin typeface="汉仪铁线黑-65简" panose="00020600040101010101" pitchFamily="18" charset="-122"/>
              <a:ea typeface="汉仪铁线黑-65简" panose="00020600040101010101" pitchFamily="18" charset="-122"/>
            </a:endParaRPr>
          </a:p>
        </p:txBody>
      </p:sp>
      <p:sp>
        <p:nvSpPr>
          <p:cNvPr id="36" name="文本框 35"/>
          <p:cNvSpPr txBox="1"/>
          <p:nvPr/>
        </p:nvSpPr>
        <p:spPr>
          <a:xfrm>
            <a:off x="5061674" y="3818266"/>
            <a:ext cx="2068653" cy="368300"/>
          </a:xfrm>
          <a:prstGeom prst="rect">
            <a:avLst/>
          </a:prstGeom>
          <a:noFill/>
        </p:spPr>
        <p:txBody>
          <a:bodyPr wrap="square" rtlCol="0">
            <a:spAutoFit/>
          </a:bodyPr>
          <a:lstStyle/>
          <a:p>
            <a:pPr algn="r"/>
            <a:r>
              <a:rPr lang="zh-CN" altLang="en-US" spc="600" dirty="0">
                <a:solidFill>
                  <a:srgbClr val="4C678E"/>
                </a:solidFill>
                <a:latin typeface="+mn-ea"/>
              </a:rPr>
              <a:t>遥感院系专业</a:t>
            </a:r>
            <a:endParaRPr lang="zh-CN" altLang="en-US" spc="600" dirty="0">
              <a:solidFill>
                <a:srgbClr val="4C678E"/>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anim calcmode="lin" valueType="num">
                                      <p:cBhvr>
                                        <p:cTn id="36" dur="1000" fill="hold"/>
                                        <p:tgtEl>
                                          <p:spTgt spid="36"/>
                                        </p:tgtEl>
                                        <p:attrNameLst>
                                          <p:attrName>ppt_x</p:attrName>
                                        </p:attrNameLst>
                                      </p:cBhvr>
                                      <p:tavLst>
                                        <p:tav tm="0">
                                          <p:val>
                                            <p:strVal val="#ppt_x"/>
                                          </p:val>
                                        </p:tav>
                                        <p:tav tm="100000">
                                          <p:val>
                                            <p:strVal val="#ppt_x"/>
                                          </p:val>
                                        </p:tav>
                                      </p:tavLst>
                                    </p:anim>
                                    <p:anim calcmode="lin" valueType="num">
                                      <p:cBhvr>
                                        <p:cTn id="37" dur="1000" fill="hold"/>
                                        <p:tgtEl>
                                          <p:spTgt spid="36"/>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27" grpId="0" animBg="1"/>
      <p:bldP spid="30"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7886"/>
          </a:xfrm>
          <a:prstGeom prst="rect">
            <a:avLst/>
          </a:prstGeom>
          <a:noFill/>
        </p:spPr>
        <p:txBody>
          <a:bodyPr wrap="square" rtlCol="0">
            <a:spAutoFit/>
          </a:bodyPr>
          <a:lstStyle/>
          <a:p>
            <a:pPr algn="ctr"/>
            <a:r>
              <a:rPr lang="zh-CN" altLang="en-US" sz="4000" dirty="0">
                <a:solidFill>
                  <a:srgbClr val="4C678E"/>
                </a:solidFill>
                <a:latin typeface="思源宋体 Heavy" panose="02020900000000000000" pitchFamily="18" charset="-122"/>
                <a:ea typeface="思源宋体 Heavy" panose="02020900000000000000" pitchFamily="18" charset="-122"/>
              </a:rPr>
              <a:t>选题背景</a:t>
            </a:r>
            <a:endParaRPr lang="zh-CN" altLang="en-US" sz="40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55800" y="1371601"/>
            <a:ext cx="10540875" cy="4309250"/>
          </a:xfrm>
          <a:prstGeom prst="rect">
            <a:avLst/>
          </a:prstGeom>
          <a:solidFill>
            <a:schemeClr val="bg1">
              <a:lumMod val="9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267200" y="1920487"/>
            <a:ext cx="7567607" cy="1308884"/>
          </a:xfrm>
          <a:prstGeom prst="rect">
            <a:avLst/>
          </a:prstGeom>
          <a:noFill/>
        </p:spPr>
        <p:txBody>
          <a:bodyPr wrap="square" rtlCol="0">
            <a:spAutoFit/>
          </a:bodyPr>
          <a:lstStyle/>
          <a:p>
            <a:pPr algn="just" hangingPunct="0">
              <a:lnSpc>
                <a:spcPct val="150000"/>
              </a:lnSpc>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第</a:t>
            </a:r>
            <a:r>
              <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24</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届北京冬季奥林匹克运动会将于</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2022</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年</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2</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月</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4</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日</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开幕</a:t>
            </a:r>
            <a:endPar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algn="just" hangingPunct="0">
              <a:lnSpc>
                <a:spcPct val="150000"/>
              </a:lnSpc>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将于</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北京和张家口</a:t>
            </a: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两地开展比赛</a:t>
            </a:r>
            <a:endPar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23" name="Freeform 88"/>
          <p:cNvSpPr>
            <a:spLocks noChangeArrowheads="1"/>
          </p:cNvSpPr>
          <p:nvPr/>
        </p:nvSpPr>
        <p:spPr bwMode="auto">
          <a:xfrm>
            <a:off x="2230078" y="3450338"/>
            <a:ext cx="1207388" cy="1225146"/>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pic>
        <p:nvPicPr>
          <p:cNvPr id="20" name="图片 19"/>
          <p:cNvPicPr>
            <a:picLocks noChangeAspect="1"/>
          </p:cNvPicPr>
          <p:nvPr/>
        </p:nvPicPr>
        <p:blipFill>
          <a:blip r:embed="rId1"/>
          <a:stretch>
            <a:fillRect/>
          </a:stretch>
        </p:blipFill>
        <p:spPr>
          <a:xfrm>
            <a:off x="955800" y="1371601"/>
            <a:ext cx="3524003" cy="4008553"/>
          </a:xfrm>
          <a:prstGeom prst="rect">
            <a:avLst/>
          </a:prstGeom>
        </p:spPr>
      </p:pic>
      <p:sp>
        <p:nvSpPr>
          <p:cNvPr id="27" name="文本框 26"/>
          <p:cNvSpPr txBox="1"/>
          <p:nvPr/>
        </p:nvSpPr>
        <p:spPr>
          <a:xfrm>
            <a:off x="4671099" y="3900407"/>
            <a:ext cx="6602333" cy="961289"/>
          </a:xfrm>
          <a:prstGeom prst="rect">
            <a:avLst/>
          </a:prstGeom>
          <a:noFill/>
        </p:spPr>
        <p:txBody>
          <a:bodyPr wrap="square" rtlCol="0">
            <a:spAutoFit/>
          </a:bodyPr>
          <a:lstStyle/>
          <a:p>
            <a:pPr marL="342900" indent="-342900" algn="just" hangingPunct="0">
              <a:lnSpc>
                <a:spcPct val="150000"/>
              </a:lnSpc>
              <a:buFont typeface="Arial" panose="020B0604020202020204" pitchFamily="34" charset="0"/>
              <a:buChar char="•"/>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届时将迎来来自世界各国的参赛人员以及各地游客</a:t>
            </a:r>
            <a:endPar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342900" indent="-342900" algn="just" hangingPunct="0">
              <a:lnSpc>
                <a:spcPct val="150000"/>
              </a:lnSpc>
              <a:buFont typeface="Arial" panose="020B0604020202020204" pitchFamily="34" charset="0"/>
              <a:buChar char="•"/>
            </a:pPr>
            <a:r>
              <a:rPr lang="zh-CN"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将会促进我国众多产业的发展，包括地理信息产业</a:t>
            </a:r>
            <a:endPar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anim calcmode="lin" valueType="num">
                                      <p:cBhvr>
                                        <p:cTn id="24" dur="1000" fill="hold"/>
                                        <p:tgtEl>
                                          <p:spTgt spid="23"/>
                                        </p:tgtEl>
                                        <p:attrNameLst>
                                          <p:attrName>style.rotation</p:attrName>
                                        </p:attrNameLst>
                                      </p:cBhvr>
                                      <p:tavLst>
                                        <p:tav tm="0">
                                          <p:val>
                                            <p:fltVal val="90"/>
                                          </p:val>
                                        </p:tav>
                                        <p:tav tm="100000">
                                          <p:val>
                                            <p:fltVal val="0"/>
                                          </p:val>
                                        </p:tav>
                                      </p:tavLst>
                                    </p:anim>
                                    <p:animEffect transition="in" filter="fade">
                                      <p:cBhvr>
                                        <p:cTn id="25" dur="1000"/>
                                        <p:tgtEl>
                                          <p:spTgt spid="23"/>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animBg="1"/>
      <p:bldP spid="18" grpId="0"/>
      <p:bldP spid="23"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2509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p:cNvSpPr/>
          <p:nvPr/>
        </p:nvSpPr>
        <p:spPr>
          <a:xfrm>
            <a:off x="46672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8083550" y="2463800"/>
            <a:ext cx="2857500" cy="2971800"/>
          </a:xfrm>
          <a:prstGeom prst="roundRect">
            <a:avLst>
              <a:gd name="adj" fmla="val 4667"/>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文本框 32"/>
          <p:cNvSpPr txBox="1"/>
          <p:nvPr/>
        </p:nvSpPr>
        <p:spPr>
          <a:xfrm>
            <a:off x="4718957" y="541929"/>
            <a:ext cx="2754086" cy="707886"/>
          </a:xfrm>
          <a:prstGeom prst="rect">
            <a:avLst/>
          </a:prstGeom>
          <a:noFill/>
        </p:spPr>
        <p:txBody>
          <a:bodyPr wrap="square" rtlCol="0">
            <a:spAutoFit/>
          </a:bodyPr>
          <a:lstStyle/>
          <a:p>
            <a:pPr algn="ctr"/>
            <a:r>
              <a:rPr lang="zh-CN" altLang="en-US" sz="4000" spc="600" dirty="0">
                <a:solidFill>
                  <a:srgbClr val="4C678E"/>
                </a:solidFill>
                <a:latin typeface="思源宋体 Heavy" panose="02020900000000000000" pitchFamily="18" charset="-122"/>
                <a:ea typeface="思源宋体 Heavy" panose="02020900000000000000" pitchFamily="18" charset="-122"/>
              </a:rPr>
              <a:t>选题意义</a:t>
            </a:r>
            <a:endParaRPr lang="zh-CN" altLang="en-US" sz="40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850602" y="939639"/>
            <a:ext cx="4490797" cy="0"/>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
        <p:nvSpPr>
          <p:cNvPr id="10" name="椭圆 9"/>
          <p:cNvSpPr/>
          <p:nvPr/>
        </p:nvSpPr>
        <p:spPr>
          <a:xfrm>
            <a:off x="22987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01</a:t>
            </a:r>
            <a:endParaRPr lang="zh-CN" altLang="en-US" sz="2400" b="1" dirty="0">
              <a:solidFill>
                <a:schemeClr val="bg1"/>
              </a:solidFill>
              <a:cs typeface="+mn-ea"/>
            </a:endParaRPr>
          </a:p>
        </p:txBody>
      </p:sp>
      <p:sp>
        <p:nvSpPr>
          <p:cNvPr id="20" name="椭圆 19"/>
          <p:cNvSpPr/>
          <p:nvPr/>
        </p:nvSpPr>
        <p:spPr>
          <a:xfrm>
            <a:off x="570865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02</a:t>
            </a:r>
            <a:endParaRPr lang="zh-CN" altLang="en-US" sz="2400" b="1" dirty="0">
              <a:solidFill>
                <a:schemeClr val="bg1"/>
              </a:solidFill>
              <a:cs typeface="+mn-ea"/>
            </a:endParaRPr>
          </a:p>
        </p:txBody>
      </p:sp>
      <p:sp>
        <p:nvSpPr>
          <p:cNvPr id="23" name="椭圆 22"/>
          <p:cNvSpPr/>
          <p:nvPr/>
        </p:nvSpPr>
        <p:spPr>
          <a:xfrm>
            <a:off x="9118600" y="2057400"/>
            <a:ext cx="774700" cy="774700"/>
          </a:xfrm>
          <a:prstGeom prst="ellipse">
            <a:avLst/>
          </a:prstGeom>
          <a:solidFill>
            <a:srgbClr val="4C678E"/>
          </a:solidFill>
          <a:ln w="38100">
            <a:noFill/>
          </a:ln>
          <a:effectLst/>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ctr">
            <a:normAutofit/>
          </a:bodyPr>
          <a:lstStyle/>
          <a:p>
            <a:pPr algn="ctr"/>
            <a:r>
              <a:rPr lang="en-US" altLang="zh-CN" sz="2400" b="1" dirty="0">
                <a:solidFill>
                  <a:schemeClr val="bg1"/>
                </a:solidFill>
                <a:cs typeface="+mn-ea"/>
              </a:rPr>
              <a:t>03</a:t>
            </a:r>
            <a:endParaRPr lang="zh-CN" altLang="en-US" sz="2400" b="1" dirty="0">
              <a:solidFill>
                <a:schemeClr val="bg1"/>
              </a:solidFill>
              <a:cs typeface="+mn-ea"/>
            </a:endParaRPr>
          </a:p>
        </p:txBody>
      </p:sp>
      <p:sp>
        <p:nvSpPr>
          <p:cNvPr id="28" name="矩形 27"/>
          <p:cNvSpPr/>
          <p:nvPr/>
        </p:nvSpPr>
        <p:spPr>
          <a:xfrm>
            <a:off x="1627188" y="3447580"/>
            <a:ext cx="2209800" cy="868956"/>
          </a:xfrm>
          <a:prstGeom prst="rect">
            <a:avLst/>
          </a:prstGeom>
          <a:noFill/>
        </p:spPr>
        <p:txBody>
          <a:bodyPr wrap="square" lIns="0" tIns="0" rIns="0" bIns="0" rtlCol="0">
            <a:spAutoFit/>
          </a:bodyPr>
          <a:lstStyle/>
          <a:p>
            <a:pPr hangingPunct="0">
              <a:lnSpc>
                <a:spcPct val="15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冬奥会的规划、施工、运营</a:t>
            </a:r>
            <a:endPar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0" name="矩形 29"/>
          <p:cNvSpPr/>
          <p:nvPr/>
        </p:nvSpPr>
        <p:spPr>
          <a:xfrm>
            <a:off x="5013326" y="3247283"/>
            <a:ext cx="2372889" cy="1330621"/>
          </a:xfrm>
          <a:prstGeom prst="rect">
            <a:avLst/>
          </a:prstGeom>
          <a:noFill/>
        </p:spPr>
        <p:txBody>
          <a:bodyPr wrap="square" lIns="0" tIns="0" rIns="0" bIns="0" rtlCol="0">
            <a:spAutoFit/>
          </a:bodyPr>
          <a:lstStyle/>
          <a:p>
            <a:pPr hangingPunct="0">
              <a:lnSpc>
                <a:spcPct val="15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赛会服务保障方面，餐饮、住宿、医疗、交通等赛会服务</a:t>
            </a:r>
            <a:endPar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sp>
        <p:nvSpPr>
          <p:cNvPr id="32" name="矩形 31"/>
          <p:cNvSpPr/>
          <p:nvPr/>
        </p:nvSpPr>
        <p:spPr>
          <a:xfrm>
            <a:off x="8690665" y="3397848"/>
            <a:ext cx="1795669" cy="923290"/>
          </a:xfrm>
          <a:prstGeom prst="rect">
            <a:avLst/>
          </a:prstGeom>
          <a:noFill/>
        </p:spPr>
        <p:txBody>
          <a:bodyPr wrap="square" lIns="0" tIns="0" rIns="0" bIns="0" rtlCol="0">
            <a:spAutoFit/>
          </a:bodyPr>
          <a:lstStyle/>
          <a:p>
            <a:pPr hangingPunct="0">
              <a:lnSpc>
                <a:spcPct val="150000"/>
              </a:lnSpc>
            </a:pP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游客观赛、旅行、</a:t>
            </a: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购物需求</a:t>
            </a:r>
            <a:endPar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nvGrpSpPr>
          <p:cNvPr id="41" name="组合 40"/>
          <p:cNvGrpSpPr/>
          <p:nvPr/>
        </p:nvGrpSpPr>
        <p:grpSpPr>
          <a:xfrm>
            <a:off x="4279900" y="3162300"/>
            <a:ext cx="279400" cy="1003300"/>
            <a:chOff x="863600" y="3403600"/>
            <a:chExt cx="203200" cy="1460500"/>
          </a:xfrm>
        </p:grpSpPr>
        <p:cxnSp>
          <p:nvCxnSpPr>
            <p:cNvPr id="42" name="直接连接符 41"/>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组合 44"/>
          <p:cNvGrpSpPr/>
          <p:nvPr/>
        </p:nvGrpSpPr>
        <p:grpSpPr>
          <a:xfrm>
            <a:off x="7708900" y="3162300"/>
            <a:ext cx="279400" cy="1003300"/>
            <a:chOff x="863600" y="3403600"/>
            <a:chExt cx="203200" cy="1460500"/>
          </a:xfrm>
        </p:grpSpPr>
        <p:cxnSp>
          <p:nvCxnSpPr>
            <p:cNvPr id="46" name="直接连接符 45"/>
            <p:cNvCxnSpPr/>
            <p:nvPr/>
          </p:nvCxnSpPr>
          <p:spPr>
            <a:xfrm>
              <a:off x="990600" y="3403600"/>
              <a:ext cx="0" cy="4064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066800" y="4178300"/>
              <a:ext cx="0" cy="317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a:off x="863600" y="4038600"/>
              <a:ext cx="0" cy="825500"/>
            </a:xfrm>
            <a:prstGeom prst="line">
              <a:avLst/>
            </a:prstGeom>
            <a:solidFill>
              <a:schemeClr val="bg1">
                <a:lumMod val="95000"/>
                <a:alpha val="44000"/>
              </a:schemeClr>
            </a:solidFill>
            <a:ln>
              <a:gradFill>
                <a:gsLst>
                  <a:gs pos="0">
                    <a:srgbClr val="4C678E"/>
                  </a:gs>
                  <a:gs pos="100000">
                    <a:srgbClr val="4C678E">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4" name="矩形 33"/>
          <p:cNvSpPr/>
          <p:nvPr/>
        </p:nvSpPr>
        <p:spPr>
          <a:xfrm>
            <a:off x="4991099" y="1309269"/>
            <a:ext cx="2427909" cy="488724"/>
          </a:xfrm>
          <a:prstGeom prst="rect">
            <a:avLst/>
          </a:prstGeom>
          <a:noFill/>
        </p:spPr>
        <p:txBody>
          <a:bodyPr wrap="square" lIns="0" tIns="0" rIns="0" bIns="0" rtlCol="0">
            <a:spAutoFit/>
          </a:bodyPr>
          <a:lstStyle/>
          <a:p>
            <a:pPr algn="just" hangingPunct="0">
              <a:lnSpc>
                <a:spcPct val="150000"/>
              </a:lnSpc>
            </a:pPr>
            <a:r>
              <a:rPr lang="zh-CN" altLang="en-US" sz="2400" b="1" dirty="0">
                <a:solidFill>
                  <a:srgbClr val="4C678E"/>
                </a:solidFill>
                <a:latin typeface="思源黑体 CN Bold" panose="020B0800000000000000" pitchFamily="34" charset="-122"/>
                <a:ea typeface="思源黑体 CN Bold" panose="020B0800000000000000" pitchFamily="34" charset="-122"/>
                <a:cs typeface="+mn-ea"/>
                <a:sym typeface="+mn-lt"/>
              </a:rPr>
              <a:t>地理信息的需求</a:t>
            </a:r>
            <a:endParaRPr lang="zh-CN" altLang="en-US" sz="2400" b="1" dirty="0">
              <a:solidFill>
                <a:srgbClr val="4C678E"/>
              </a:solidFill>
              <a:latin typeface="思源黑体 CN Bold" panose="020B0800000000000000" pitchFamily="34" charset="-122"/>
              <a:ea typeface="思源黑体 CN Bold" panose="020B08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childTnLst>
                          </p:cTn>
                        </p:par>
                        <p:par>
                          <p:cTn id="66" fill="hold">
                            <p:stCondLst>
                              <p:cond delay="3500"/>
                            </p:stCondLst>
                            <p:childTnLst>
                              <p:par>
                                <p:cTn id="67" presetID="42" presetClass="entr" presetSubtype="0"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childTnLst>
                          </p:cTn>
                        </p:par>
                        <p:par>
                          <p:cTn id="72" fill="hold">
                            <p:stCondLst>
                              <p:cond delay="4500"/>
                            </p:stCondLst>
                            <p:childTnLst>
                              <p:par>
                                <p:cTn id="73" presetID="42" presetClass="entr" presetSubtype="0" fill="hold"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1000"/>
                                        <p:tgtEl>
                                          <p:spTgt spid="45"/>
                                        </p:tgtEl>
                                      </p:cBhvr>
                                    </p:animEffect>
                                    <p:anim calcmode="lin" valueType="num">
                                      <p:cBhvr>
                                        <p:cTn id="76" dur="1000" fill="hold"/>
                                        <p:tgtEl>
                                          <p:spTgt spid="45"/>
                                        </p:tgtEl>
                                        <p:attrNameLst>
                                          <p:attrName>ppt_x</p:attrName>
                                        </p:attrNameLst>
                                      </p:cBhvr>
                                      <p:tavLst>
                                        <p:tav tm="0">
                                          <p:val>
                                            <p:strVal val="#ppt_x"/>
                                          </p:val>
                                        </p:tav>
                                        <p:tav tm="100000">
                                          <p:val>
                                            <p:strVal val="#ppt_x"/>
                                          </p:val>
                                        </p:tav>
                                      </p:tavLst>
                                    </p:anim>
                                    <p:anim calcmode="lin" valueType="num">
                                      <p:cBhvr>
                                        <p:cTn id="77" dur="1000" fill="hold"/>
                                        <p:tgtEl>
                                          <p:spTgt spid="45"/>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42" presetClass="entr" presetSubtype="0"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1000"/>
                                        <p:tgtEl>
                                          <p:spTgt spid="34"/>
                                        </p:tgtEl>
                                      </p:cBhvr>
                                    </p:animEffect>
                                    <p:anim calcmode="lin" valueType="num">
                                      <p:cBhvr>
                                        <p:cTn id="82" dur="1000" fill="hold"/>
                                        <p:tgtEl>
                                          <p:spTgt spid="34"/>
                                        </p:tgtEl>
                                        <p:attrNameLst>
                                          <p:attrName>ppt_x</p:attrName>
                                        </p:attrNameLst>
                                      </p:cBhvr>
                                      <p:tavLst>
                                        <p:tav tm="0">
                                          <p:val>
                                            <p:strVal val="#ppt_x"/>
                                          </p:val>
                                        </p:tav>
                                        <p:tav tm="100000">
                                          <p:val>
                                            <p:strVal val="#ppt_x"/>
                                          </p:val>
                                        </p:tav>
                                      </p:tavLst>
                                    </p:anim>
                                    <p:anim calcmode="lin" valueType="num">
                                      <p:cBhvr>
                                        <p:cTn id="8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P spid="33" grpId="0"/>
      <p:bldP spid="10" grpId="0" animBg="1"/>
      <p:bldP spid="20" grpId="0" animBg="1"/>
      <p:bldP spid="23" grpId="0" animBg="1"/>
      <p:bldP spid="28" grpId="0"/>
      <p:bldP spid="30" grpId="0"/>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729226"/>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082971" y="2715444"/>
            <a:ext cx="3191329" cy="258445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开发工具</a:t>
            </a:r>
            <a:r>
              <a:rPr lang="en-US" altLang="zh-CN" sz="5400" dirty="0">
                <a:solidFill>
                  <a:srgbClr val="4C678E"/>
                </a:solidFill>
                <a:latin typeface="思源宋体 Heavy" panose="02020900000000000000" pitchFamily="18" charset="-122"/>
                <a:ea typeface="思源宋体 Heavy" panose="02020900000000000000" pitchFamily="18" charset="-122"/>
              </a:rPr>
              <a:t>&amp;</a:t>
            </a:r>
            <a:endParaRPr lang="en-US" altLang="zh-CN" sz="5400" dirty="0">
              <a:solidFill>
                <a:srgbClr val="4C678E"/>
              </a:solidFill>
              <a:latin typeface="思源宋体 Heavy" panose="02020900000000000000" pitchFamily="18" charset="-122"/>
              <a:ea typeface="思源宋体 Heavy" panose="02020900000000000000" pitchFamily="18" charset="-122"/>
            </a:endParaRPr>
          </a:p>
          <a:p>
            <a:pPr algn="dist"/>
            <a:r>
              <a:rPr lang="zh-CN" altLang="en-US" sz="5400" dirty="0">
                <a:solidFill>
                  <a:srgbClr val="4C678E"/>
                </a:solidFill>
                <a:latin typeface="思源宋体 Heavy" panose="02020900000000000000" pitchFamily="18" charset="-122"/>
                <a:ea typeface="思源宋体 Heavy" panose="02020900000000000000" pitchFamily="18" charset="-122"/>
              </a:rPr>
              <a:t>关键技术</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878"/>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02</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14602" y="616090"/>
            <a:ext cx="1832359" cy="457816"/>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568444" y="1188275"/>
            <a:ext cx="5466715" cy="398780"/>
          </a:xfrm>
          <a:prstGeom prst="rect">
            <a:avLst/>
          </a:prstGeom>
          <a:noFill/>
        </p:spPr>
        <p:txBody>
          <a:bodyPr wrap="none" rtlCol="0">
            <a:spAutoFit/>
          </a:bodyPr>
          <a:lstStyle/>
          <a:p>
            <a:pPr defTabSz="456565">
              <a:defRPr/>
            </a:pP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开发集成环境</a:t>
            </a:r>
            <a:r>
              <a:rPr lang="en-US" altLang="zh-CN" sz="2000" b="1">
                <a:solidFill>
                  <a:schemeClr val="tx1">
                    <a:lumMod val="65000"/>
                    <a:lumOff val="35000"/>
                  </a:schemeClr>
                </a:solidFill>
                <a:latin typeface="微软雅黑" panose="020B0503020204020204" charset="-122"/>
                <a:ea typeface="微软雅黑" panose="020B0503020204020204" charset="-122"/>
                <a:sym typeface="+mn-ea"/>
              </a:rPr>
              <a:t>&amp;</a:t>
            </a: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第三方</a:t>
            </a:r>
            <a:r>
              <a:rPr lang="en-US" altLang="zh-CN" sz="2000" b="1">
                <a:solidFill>
                  <a:schemeClr val="tx1">
                    <a:lumMod val="65000"/>
                    <a:lumOff val="35000"/>
                  </a:schemeClr>
                </a:solidFill>
                <a:latin typeface="微软雅黑" panose="020B0503020204020204" charset="-122"/>
                <a:ea typeface="微软雅黑" panose="020B0503020204020204" charset="-122"/>
                <a:sym typeface="+mn-ea"/>
              </a:rPr>
              <a:t>JS</a:t>
            </a: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库</a:t>
            </a:r>
            <a:r>
              <a:rPr lang="en-US" altLang="zh-CN" sz="2000" b="1">
                <a:solidFill>
                  <a:schemeClr val="tx1">
                    <a:lumMod val="65000"/>
                    <a:lumOff val="35000"/>
                  </a:schemeClr>
                </a:solidFill>
                <a:latin typeface="微软雅黑" panose="020B0503020204020204" charset="-122"/>
                <a:ea typeface="微软雅黑" panose="020B0503020204020204" charset="-122"/>
                <a:sym typeface="+mn-ea"/>
              </a:rPr>
              <a:t>&amp;</a:t>
            </a: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数据库</a:t>
            </a:r>
            <a:r>
              <a:rPr lang="en-US" altLang="zh-CN" sz="2000" b="1">
                <a:solidFill>
                  <a:schemeClr val="tx1">
                    <a:lumMod val="65000"/>
                    <a:lumOff val="35000"/>
                  </a:schemeClr>
                </a:solidFill>
                <a:latin typeface="微软雅黑" panose="020B0503020204020204" charset="-122"/>
                <a:ea typeface="微软雅黑" panose="020B0503020204020204" charset="-122"/>
                <a:sym typeface="+mn-ea"/>
              </a:rPr>
              <a:t>&amp;</a:t>
            </a:r>
            <a:r>
              <a:rPr lang="zh-CN" altLang="en-US" sz="2000" b="1">
                <a:solidFill>
                  <a:schemeClr val="tx1">
                    <a:lumMod val="65000"/>
                    <a:lumOff val="35000"/>
                  </a:schemeClr>
                </a:solidFill>
                <a:latin typeface="微软雅黑" panose="020B0503020204020204" charset="-122"/>
                <a:ea typeface="微软雅黑" panose="020B0503020204020204" charset="-122"/>
                <a:sym typeface="+mn-ea"/>
              </a:rPr>
              <a:t>依赖框架</a:t>
            </a:r>
            <a:endParaRPr lang="zh-CN" altLang="en-US" sz="2000" b="1">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9" name="AutoShape 3"/>
          <p:cNvSpPr/>
          <p:nvPr/>
        </p:nvSpPr>
        <p:spPr bwMode="auto">
          <a:xfrm rot="18454821">
            <a:off x="6085205" y="1774825"/>
            <a:ext cx="2094865" cy="2094865"/>
          </a:xfrm>
          <a:custGeom>
            <a:avLst/>
            <a:gdLst>
              <a:gd name="T0" fmla="*/ 761335650 w 19678"/>
              <a:gd name="T1" fmla="*/ 130764699 h 19678"/>
              <a:gd name="T2" fmla="*/ 761426345 w 19678"/>
              <a:gd name="T3" fmla="*/ 761426345 h 19678"/>
              <a:gd name="T4" fmla="*/ 130764699 w 19678"/>
              <a:gd name="T5" fmla="*/ 761335650 h 19678"/>
              <a:gd name="T6" fmla="*/ 130674004 w 19678"/>
              <a:gd name="T7" fmla="*/ 130674004 h 19678"/>
              <a:gd name="T8" fmla="*/ 761335650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91ACC2"/>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0" name="Rectangle 4"/>
          <p:cNvSpPr/>
          <p:nvPr/>
        </p:nvSpPr>
        <p:spPr bwMode="auto">
          <a:xfrm>
            <a:off x="6174740" y="2587625"/>
            <a:ext cx="1910080" cy="457835"/>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B</a:t>
            </a:r>
            <a:endParaRPr lang="en-US" sz="6900" b="1" dirty="0">
              <a:solidFill>
                <a:srgbClr val="FFFFFF"/>
              </a:solidFill>
              <a:cs typeface="+mn-ea"/>
              <a:sym typeface="+mn-lt"/>
            </a:endParaRPr>
          </a:p>
        </p:txBody>
      </p:sp>
      <p:sp>
        <p:nvSpPr>
          <p:cNvPr id="81" name="AutoShape 5"/>
          <p:cNvSpPr/>
          <p:nvPr/>
        </p:nvSpPr>
        <p:spPr bwMode="auto">
          <a:xfrm rot="18454821">
            <a:off x="4400550" y="1784350"/>
            <a:ext cx="2095500" cy="2095500"/>
          </a:xfrm>
          <a:custGeom>
            <a:avLst/>
            <a:gdLst>
              <a:gd name="T0" fmla="*/ 761912640 w 19678"/>
              <a:gd name="T1" fmla="*/ 130863645 h 19678"/>
              <a:gd name="T2" fmla="*/ 762003369 w 19678"/>
              <a:gd name="T3" fmla="*/ 762003369 h 19678"/>
              <a:gd name="T4" fmla="*/ 130863645 w 19678"/>
              <a:gd name="T5" fmla="*/ 761912640 h 19678"/>
              <a:gd name="T6" fmla="*/ 130772916 w 19678"/>
              <a:gd name="T7" fmla="*/ 130772916 h 19678"/>
              <a:gd name="T8" fmla="*/ 761912640 w 19678"/>
              <a:gd name="T9" fmla="*/ 130863645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51718D"/>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2" name="AutoShape 6"/>
          <p:cNvSpPr/>
          <p:nvPr/>
        </p:nvSpPr>
        <p:spPr bwMode="auto">
          <a:xfrm rot="18454821">
            <a:off x="4387215" y="3281680"/>
            <a:ext cx="2095500" cy="2094865"/>
          </a:xfrm>
          <a:custGeom>
            <a:avLst/>
            <a:gdLst>
              <a:gd name="T0" fmla="*/ 761912640 w 19678"/>
              <a:gd name="T1" fmla="*/ 130764699 h 19678"/>
              <a:gd name="T2" fmla="*/ 762003369 w 19678"/>
              <a:gd name="T3" fmla="*/ 761426345 h 19678"/>
              <a:gd name="T4" fmla="*/ 130863645 w 19678"/>
              <a:gd name="T5" fmla="*/ 761335650 h 19678"/>
              <a:gd name="T6" fmla="*/ 130772916 w 19678"/>
              <a:gd name="T7" fmla="*/ 130674004 h 19678"/>
              <a:gd name="T8" fmla="*/ 761912640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91ACC2"/>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3" name="AutoShape 7"/>
          <p:cNvSpPr/>
          <p:nvPr/>
        </p:nvSpPr>
        <p:spPr bwMode="auto">
          <a:xfrm rot="18454821">
            <a:off x="6082665" y="3303270"/>
            <a:ext cx="2094865" cy="2094865"/>
          </a:xfrm>
          <a:custGeom>
            <a:avLst/>
            <a:gdLst>
              <a:gd name="T0" fmla="*/ 761335256 w 19678"/>
              <a:gd name="T1" fmla="*/ 130764699 h 19678"/>
              <a:gd name="T2" fmla="*/ 761425950 w 19678"/>
              <a:gd name="T3" fmla="*/ 761426345 h 19678"/>
              <a:gd name="T4" fmla="*/ 130764454 w 19678"/>
              <a:gd name="T5" fmla="*/ 761335650 h 19678"/>
              <a:gd name="T6" fmla="*/ 130673973 w 19678"/>
              <a:gd name="T7" fmla="*/ 130674004 h 19678"/>
              <a:gd name="T8" fmla="*/ 761335256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51718D"/>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4" name="Rectangle 8"/>
          <p:cNvSpPr/>
          <p:nvPr/>
        </p:nvSpPr>
        <p:spPr bwMode="auto">
          <a:xfrm>
            <a:off x="4480560" y="2568575"/>
            <a:ext cx="1910080" cy="457835"/>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P</a:t>
            </a:r>
            <a:endParaRPr lang="en-US" sz="6900" b="1" dirty="0">
              <a:solidFill>
                <a:srgbClr val="FFFFFF"/>
              </a:solidFill>
              <a:cs typeface="+mn-ea"/>
              <a:sym typeface="+mn-lt"/>
            </a:endParaRPr>
          </a:p>
        </p:txBody>
      </p:sp>
      <p:sp>
        <p:nvSpPr>
          <p:cNvPr id="15" name="Rectangle 9"/>
          <p:cNvSpPr/>
          <p:nvPr/>
        </p:nvSpPr>
        <p:spPr bwMode="auto">
          <a:xfrm>
            <a:off x="4490085" y="4095115"/>
            <a:ext cx="1910080" cy="457835"/>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V</a:t>
            </a:r>
            <a:endParaRPr lang="en-US" sz="6900" b="1" dirty="0">
              <a:solidFill>
                <a:srgbClr val="FFFFFF"/>
              </a:solidFill>
              <a:cs typeface="+mn-ea"/>
              <a:sym typeface="+mn-lt"/>
            </a:endParaRPr>
          </a:p>
        </p:txBody>
      </p:sp>
      <p:sp>
        <p:nvSpPr>
          <p:cNvPr id="16" name="Rectangle 10"/>
          <p:cNvSpPr/>
          <p:nvPr/>
        </p:nvSpPr>
        <p:spPr bwMode="auto">
          <a:xfrm>
            <a:off x="6174740" y="4095115"/>
            <a:ext cx="1910080" cy="457835"/>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E</a:t>
            </a:r>
            <a:endParaRPr lang="en-US" sz="6900" b="1" dirty="0">
              <a:solidFill>
                <a:srgbClr val="FFFFFF"/>
              </a:solidFill>
              <a:cs typeface="+mn-ea"/>
              <a:sym typeface="+mn-lt"/>
            </a:endParaRPr>
          </a:p>
        </p:txBody>
      </p:sp>
      <p:sp>
        <p:nvSpPr>
          <p:cNvPr id="18" name="AutoShape 11"/>
          <p:cNvSpPr/>
          <p:nvPr/>
        </p:nvSpPr>
        <p:spPr bwMode="auto">
          <a:xfrm rot="18454821">
            <a:off x="5776595" y="3081020"/>
            <a:ext cx="989330" cy="989330"/>
          </a:xfrm>
          <a:custGeom>
            <a:avLst/>
            <a:gdLst>
              <a:gd name="T0" fmla="*/ 169720134 w 19678"/>
              <a:gd name="T1" fmla="*/ 29150588 h 19678"/>
              <a:gd name="T2" fmla="*/ 169740338 w 19678"/>
              <a:gd name="T3" fmla="*/ 169740338 h 19678"/>
              <a:gd name="T4" fmla="*/ 29150588 w 19678"/>
              <a:gd name="T5" fmla="*/ 169720134 h 19678"/>
              <a:gd name="T6" fmla="*/ 29130384 w 19678"/>
              <a:gd name="T7" fmla="*/ 29130384 h 19678"/>
              <a:gd name="T8" fmla="*/ 169720134 w 19678"/>
              <a:gd name="T9" fmla="*/ 29150588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chemeClr val="bg1">
              <a:alpha val="79999"/>
            </a:schemeClr>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9" name="Freeform 74"/>
          <p:cNvSpPr>
            <a:spLocks noChangeArrowheads="1"/>
          </p:cNvSpPr>
          <p:nvPr/>
        </p:nvSpPr>
        <p:spPr bwMode="auto">
          <a:xfrm>
            <a:off x="6031230" y="3328035"/>
            <a:ext cx="490855" cy="434340"/>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51718D"/>
          </a:solidFill>
          <a:ln>
            <a:noFill/>
          </a:ln>
          <a:effectLst/>
        </p:spPr>
        <p:txBody>
          <a:bodyPr wrap="none" anchor="ctr"/>
          <a:lstStyle/>
          <a:p>
            <a:pPr defTabSz="913765"/>
            <a:endParaRPr lang="en-US" dirty="0">
              <a:solidFill>
                <a:srgbClr val="737572"/>
              </a:solidFill>
              <a:cs typeface="+mn-ea"/>
              <a:sym typeface="+mn-lt"/>
            </a:endParaRPr>
          </a:p>
        </p:txBody>
      </p:sp>
      <p:sp>
        <p:nvSpPr>
          <p:cNvPr id="20" name="Freeform 2"/>
          <p:cNvSpPr>
            <a:spLocks noChangeArrowheads="1"/>
          </p:cNvSpPr>
          <p:nvPr/>
        </p:nvSpPr>
        <p:spPr bwMode="auto">
          <a:xfrm>
            <a:off x="1189355" y="2333625"/>
            <a:ext cx="384810" cy="38481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4" name="Freeform 1"/>
          <p:cNvSpPr>
            <a:spLocks noChangeArrowheads="1"/>
          </p:cNvSpPr>
          <p:nvPr/>
        </p:nvSpPr>
        <p:spPr bwMode="auto">
          <a:xfrm>
            <a:off x="1191260" y="4036060"/>
            <a:ext cx="410845" cy="410845"/>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5" name="文本框 24"/>
          <p:cNvSpPr txBox="1"/>
          <p:nvPr/>
        </p:nvSpPr>
        <p:spPr>
          <a:xfrm>
            <a:off x="2016125" y="2324100"/>
            <a:ext cx="1525270" cy="368300"/>
          </a:xfrm>
          <a:prstGeom prst="rect">
            <a:avLst/>
          </a:prstGeom>
          <a:noFill/>
        </p:spPr>
        <p:txBody>
          <a:bodyPr wrap="square" rtlCol="0">
            <a:spAutoFit/>
          </a:bodyPr>
          <a:lstStyle/>
          <a:p>
            <a:r>
              <a:rPr lang="en-US" altLang="zh-CN" dirty="0">
                <a:solidFill>
                  <a:srgbClr val="445469"/>
                </a:solidFill>
                <a:latin typeface="微软雅黑" panose="020B0503020204020204" charset="-122"/>
                <a:ea typeface="微软雅黑" panose="020B0503020204020204" charset="-122"/>
                <a:sym typeface="宋体" panose="02010600030101010101" pitchFamily="2" charset="-122"/>
              </a:rPr>
              <a:t>PyCharm</a:t>
            </a:r>
            <a:endParaRPr lang="en-US" altLang="zh-CN"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27" name="文本框 26"/>
          <p:cNvSpPr txBox="1"/>
          <p:nvPr/>
        </p:nvSpPr>
        <p:spPr>
          <a:xfrm>
            <a:off x="2016125" y="4070350"/>
            <a:ext cx="1525270" cy="368300"/>
          </a:xfrm>
          <a:prstGeom prst="rect">
            <a:avLst/>
          </a:prstGeom>
          <a:noFill/>
        </p:spPr>
        <p:txBody>
          <a:bodyPr wrap="square" rtlCol="0">
            <a:spAutoFit/>
          </a:bodyPr>
          <a:lstStyle/>
          <a:p>
            <a:r>
              <a:rPr lang="en-US" altLang="zh-CN" dirty="0">
                <a:solidFill>
                  <a:srgbClr val="445469"/>
                </a:solidFill>
                <a:latin typeface="微软雅黑" panose="020B0503020204020204" charset="-122"/>
                <a:ea typeface="微软雅黑" panose="020B0503020204020204" charset="-122"/>
                <a:sym typeface="宋体" panose="02010600030101010101" pitchFamily="2" charset="-122"/>
              </a:rPr>
              <a:t>VsCode</a:t>
            </a:r>
            <a:endParaRPr lang="en-US" altLang="zh-CN"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22" name="Freeform 3"/>
          <p:cNvSpPr>
            <a:spLocks noChangeArrowheads="1"/>
          </p:cNvSpPr>
          <p:nvPr/>
        </p:nvSpPr>
        <p:spPr bwMode="auto">
          <a:xfrm>
            <a:off x="10913110" y="2347595"/>
            <a:ext cx="408940" cy="31369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3" name="Freeform 4"/>
          <p:cNvSpPr>
            <a:spLocks noChangeArrowheads="1"/>
          </p:cNvSpPr>
          <p:nvPr/>
        </p:nvSpPr>
        <p:spPr bwMode="auto">
          <a:xfrm>
            <a:off x="10935335" y="4013200"/>
            <a:ext cx="364490" cy="36385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rgbClr val="2CA4C6"/>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9" name="文本框 28"/>
          <p:cNvSpPr txBox="1"/>
          <p:nvPr/>
        </p:nvSpPr>
        <p:spPr>
          <a:xfrm>
            <a:off x="9322435" y="2324100"/>
            <a:ext cx="1525270" cy="368300"/>
          </a:xfrm>
          <a:prstGeom prst="rect">
            <a:avLst/>
          </a:prstGeom>
          <a:noFill/>
        </p:spPr>
        <p:txBody>
          <a:bodyPr wrap="square" rtlCol="0">
            <a:spAutoFit/>
          </a:bodyPr>
          <a:lstStyle/>
          <a:p>
            <a:r>
              <a:rPr lang="zh-CN" altLang="en-US" dirty="0">
                <a:solidFill>
                  <a:srgbClr val="445469"/>
                </a:solidFill>
                <a:latin typeface="微软雅黑" panose="020B0503020204020204" charset="-122"/>
                <a:ea typeface="微软雅黑" panose="020B0503020204020204" charset="-122"/>
                <a:sym typeface="宋体" panose="02010600030101010101" pitchFamily="2" charset="-122"/>
              </a:rPr>
              <a:t>百度地图</a:t>
            </a:r>
            <a:r>
              <a:rPr lang="en-US" altLang="zh-CN" dirty="0">
                <a:solidFill>
                  <a:srgbClr val="445469"/>
                </a:solidFill>
                <a:latin typeface="微软雅黑" panose="020B0503020204020204" charset="-122"/>
                <a:ea typeface="微软雅黑" panose="020B0503020204020204" charset="-122"/>
                <a:sym typeface="宋体" panose="02010600030101010101" pitchFamily="2" charset="-122"/>
              </a:rPr>
              <a:t>API</a:t>
            </a:r>
            <a:endParaRPr lang="en-US" altLang="zh-CN"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31" name="文本框 30"/>
          <p:cNvSpPr txBox="1"/>
          <p:nvPr/>
        </p:nvSpPr>
        <p:spPr>
          <a:xfrm>
            <a:off x="9323070" y="4015105"/>
            <a:ext cx="1525270" cy="368300"/>
          </a:xfrm>
          <a:prstGeom prst="rect">
            <a:avLst/>
          </a:prstGeom>
          <a:noFill/>
        </p:spPr>
        <p:txBody>
          <a:bodyPr wrap="square" rtlCol="0">
            <a:spAutoFit/>
          </a:bodyPr>
          <a:lstStyle/>
          <a:p>
            <a:r>
              <a:rPr lang="en-US" altLang="zh-CN" dirty="0">
                <a:solidFill>
                  <a:srgbClr val="445469"/>
                </a:solidFill>
                <a:latin typeface="微软雅黑" panose="020B0503020204020204" charset="-122"/>
                <a:ea typeface="微软雅黑" panose="020B0503020204020204" charset="-122"/>
                <a:sym typeface="宋体" panose="02010600030101010101" pitchFamily="2" charset="-122"/>
              </a:rPr>
              <a:t>Echarts</a:t>
            </a:r>
            <a:endParaRPr lang="en-US" altLang="zh-CN" dirty="0">
              <a:solidFill>
                <a:srgbClr val="445469"/>
              </a:solidFill>
              <a:latin typeface="微软雅黑" panose="020B0503020204020204" charset="-122"/>
              <a:ea typeface="微软雅黑" panose="020B0503020204020204" charset="-122"/>
              <a:sym typeface="宋体" panose="02010600030101010101" pitchFamily="2" charset="-122"/>
            </a:endParaRPr>
          </a:p>
        </p:txBody>
      </p:sp>
      <p:pic>
        <p:nvPicPr>
          <p:cNvPr id="100" name="图片 99"/>
          <p:cNvPicPr/>
          <p:nvPr/>
        </p:nvPicPr>
        <p:blipFill>
          <a:blip r:embed="rId1"/>
          <a:stretch>
            <a:fillRect/>
          </a:stretch>
        </p:blipFill>
        <p:spPr>
          <a:xfrm>
            <a:off x="2392680" y="2815590"/>
            <a:ext cx="1039495" cy="1067435"/>
          </a:xfrm>
          <a:prstGeom prst="rect">
            <a:avLst/>
          </a:prstGeom>
          <a:noFill/>
          <a:ln w="9525">
            <a:noFill/>
          </a:ln>
        </p:spPr>
      </p:pic>
      <p:pic>
        <p:nvPicPr>
          <p:cNvPr id="101" name="图片 100"/>
          <p:cNvPicPr/>
          <p:nvPr/>
        </p:nvPicPr>
        <p:blipFill>
          <a:blip r:embed="rId2"/>
          <a:stretch>
            <a:fillRect/>
          </a:stretch>
        </p:blipFill>
        <p:spPr>
          <a:xfrm>
            <a:off x="2519045" y="4681855"/>
            <a:ext cx="806450" cy="833120"/>
          </a:xfrm>
          <a:prstGeom prst="rect">
            <a:avLst/>
          </a:prstGeom>
          <a:noFill/>
          <a:ln w="9525">
            <a:noFill/>
          </a:ln>
        </p:spPr>
      </p:pic>
      <p:pic>
        <p:nvPicPr>
          <p:cNvPr id="102" name="图片 101"/>
          <p:cNvPicPr/>
          <p:nvPr/>
        </p:nvPicPr>
        <p:blipFill>
          <a:blip r:embed="rId3"/>
          <a:stretch>
            <a:fillRect/>
          </a:stretch>
        </p:blipFill>
        <p:spPr>
          <a:xfrm>
            <a:off x="9109075" y="2860040"/>
            <a:ext cx="850900" cy="925830"/>
          </a:xfrm>
          <a:prstGeom prst="rect">
            <a:avLst/>
          </a:prstGeom>
          <a:noFill/>
          <a:ln w="9525">
            <a:noFill/>
          </a:ln>
        </p:spPr>
      </p:pic>
      <p:pic>
        <p:nvPicPr>
          <p:cNvPr id="5" name="图片 4"/>
          <p:cNvPicPr>
            <a:picLocks noChangeAspect="1"/>
          </p:cNvPicPr>
          <p:nvPr/>
        </p:nvPicPr>
        <p:blipFill>
          <a:blip r:embed="rId4"/>
          <a:srcRect r="72043"/>
          <a:stretch>
            <a:fillRect/>
          </a:stretch>
        </p:blipFill>
        <p:spPr>
          <a:xfrm>
            <a:off x="9109075" y="4551045"/>
            <a:ext cx="850900" cy="883285"/>
          </a:xfrm>
          <a:prstGeom prst="rect">
            <a:avLst/>
          </a:prstGeom>
        </p:spPr>
      </p:pic>
      <p:pic>
        <p:nvPicPr>
          <p:cNvPr id="103" name="图片 102"/>
          <p:cNvPicPr/>
          <p:nvPr/>
        </p:nvPicPr>
        <p:blipFill>
          <a:blip r:embed="rId5"/>
          <a:stretch>
            <a:fillRect/>
          </a:stretch>
        </p:blipFill>
        <p:spPr>
          <a:xfrm>
            <a:off x="4610735" y="5721350"/>
            <a:ext cx="1668780" cy="892175"/>
          </a:xfrm>
          <a:prstGeom prst="rect">
            <a:avLst/>
          </a:prstGeom>
          <a:noFill/>
          <a:ln w="9525">
            <a:noFill/>
          </a:ln>
        </p:spPr>
      </p:pic>
      <p:pic>
        <p:nvPicPr>
          <p:cNvPr id="104" name="图片 103"/>
          <p:cNvPicPr/>
          <p:nvPr/>
        </p:nvPicPr>
        <p:blipFill>
          <a:blip r:embed="rId6"/>
          <a:stretch>
            <a:fillRect/>
          </a:stretch>
        </p:blipFill>
        <p:spPr>
          <a:xfrm>
            <a:off x="6740525" y="5621655"/>
            <a:ext cx="1074420" cy="1057910"/>
          </a:xfrm>
          <a:prstGeom prst="rect">
            <a:avLst/>
          </a:prstGeom>
          <a:noFill/>
          <a:ln w="9525">
            <a:noFill/>
          </a:ln>
        </p:spPr>
      </p:pic>
      <p:sp>
        <p:nvSpPr>
          <p:cNvPr id="33" name="文本框 32"/>
          <p:cNvSpPr txBox="1"/>
          <p:nvPr/>
        </p:nvSpPr>
        <p:spPr>
          <a:xfrm>
            <a:off x="4293336" y="576012"/>
            <a:ext cx="4017324" cy="583565"/>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开发设计工具</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3140585" y="907150"/>
            <a:ext cx="6271756" cy="342047"/>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3"/>
          <p:cNvSpPr/>
          <p:nvPr/>
        </p:nvSpPr>
        <p:spPr bwMode="auto">
          <a:xfrm rot="18454821">
            <a:off x="5904819" y="1359864"/>
            <a:ext cx="2094707" cy="2094979"/>
          </a:xfrm>
          <a:custGeom>
            <a:avLst/>
            <a:gdLst>
              <a:gd name="T0" fmla="*/ 761335650 w 19678"/>
              <a:gd name="T1" fmla="*/ 130764699 h 19678"/>
              <a:gd name="T2" fmla="*/ 761426345 w 19678"/>
              <a:gd name="T3" fmla="*/ 761426345 h 19678"/>
              <a:gd name="T4" fmla="*/ 130764699 w 19678"/>
              <a:gd name="T5" fmla="*/ 761335650 h 19678"/>
              <a:gd name="T6" fmla="*/ 130674004 w 19678"/>
              <a:gd name="T7" fmla="*/ 130674004 h 19678"/>
              <a:gd name="T8" fmla="*/ 761335650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91ACC2"/>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0" name="Rectangle 4"/>
          <p:cNvSpPr/>
          <p:nvPr/>
        </p:nvSpPr>
        <p:spPr bwMode="auto">
          <a:xfrm>
            <a:off x="6118214" y="2178984"/>
            <a:ext cx="1910011" cy="457852"/>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U</a:t>
            </a:r>
            <a:endParaRPr lang="en-US" sz="6900" b="1" dirty="0">
              <a:solidFill>
                <a:srgbClr val="FFFFFF"/>
              </a:solidFill>
              <a:cs typeface="+mn-ea"/>
              <a:sym typeface="+mn-lt"/>
            </a:endParaRPr>
          </a:p>
        </p:txBody>
      </p:sp>
      <p:sp>
        <p:nvSpPr>
          <p:cNvPr id="81" name="AutoShape 5"/>
          <p:cNvSpPr/>
          <p:nvPr/>
        </p:nvSpPr>
        <p:spPr bwMode="auto">
          <a:xfrm rot="18454821">
            <a:off x="4286937" y="1359864"/>
            <a:ext cx="2095500" cy="2095773"/>
          </a:xfrm>
          <a:custGeom>
            <a:avLst/>
            <a:gdLst>
              <a:gd name="T0" fmla="*/ 761912640 w 19678"/>
              <a:gd name="T1" fmla="*/ 130863645 h 19678"/>
              <a:gd name="T2" fmla="*/ 762003369 w 19678"/>
              <a:gd name="T3" fmla="*/ 762003369 h 19678"/>
              <a:gd name="T4" fmla="*/ 130863645 w 19678"/>
              <a:gd name="T5" fmla="*/ 761912640 h 19678"/>
              <a:gd name="T6" fmla="*/ 130772916 w 19678"/>
              <a:gd name="T7" fmla="*/ 130772916 h 19678"/>
              <a:gd name="T8" fmla="*/ 761912640 w 19678"/>
              <a:gd name="T9" fmla="*/ 130863645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51718D"/>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2" name="AutoShape 6"/>
          <p:cNvSpPr/>
          <p:nvPr/>
        </p:nvSpPr>
        <p:spPr bwMode="auto">
          <a:xfrm rot="18454821">
            <a:off x="3826801" y="2581048"/>
            <a:ext cx="2095500" cy="2094979"/>
          </a:xfrm>
          <a:custGeom>
            <a:avLst/>
            <a:gdLst>
              <a:gd name="T0" fmla="*/ 761912640 w 19678"/>
              <a:gd name="T1" fmla="*/ 130764699 h 19678"/>
              <a:gd name="T2" fmla="*/ 762003369 w 19678"/>
              <a:gd name="T3" fmla="*/ 761426345 h 19678"/>
              <a:gd name="T4" fmla="*/ 130863645 w 19678"/>
              <a:gd name="T5" fmla="*/ 761335650 h 19678"/>
              <a:gd name="T6" fmla="*/ 130772916 w 19678"/>
              <a:gd name="T7" fmla="*/ 130674004 h 19678"/>
              <a:gd name="T8" fmla="*/ 761912640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91ACC2"/>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3" name="AutoShape 7"/>
          <p:cNvSpPr/>
          <p:nvPr/>
        </p:nvSpPr>
        <p:spPr bwMode="auto">
          <a:xfrm rot="18454821">
            <a:off x="6453460" y="2692570"/>
            <a:ext cx="2094706" cy="2094979"/>
          </a:xfrm>
          <a:custGeom>
            <a:avLst/>
            <a:gdLst>
              <a:gd name="T0" fmla="*/ 761335256 w 19678"/>
              <a:gd name="T1" fmla="*/ 130764699 h 19678"/>
              <a:gd name="T2" fmla="*/ 761425950 w 19678"/>
              <a:gd name="T3" fmla="*/ 761426345 h 19678"/>
              <a:gd name="T4" fmla="*/ 130764454 w 19678"/>
              <a:gd name="T5" fmla="*/ 761335650 h 19678"/>
              <a:gd name="T6" fmla="*/ 130673973 w 19678"/>
              <a:gd name="T7" fmla="*/ 130674004 h 19678"/>
              <a:gd name="T8" fmla="*/ 761335256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51718D"/>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4" name="Rectangle 8"/>
          <p:cNvSpPr/>
          <p:nvPr/>
        </p:nvSpPr>
        <p:spPr bwMode="auto">
          <a:xfrm>
            <a:off x="4424131" y="2159934"/>
            <a:ext cx="1910011" cy="457852"/>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X</a:t>
            </a:r>
            <a:endParaRPr lang="en-US" sz="6900" b="1" dirty="0">
              <a:solidFill>
                <a:srgbClr val="FFFFFF"/>
              </a:solidFill>
              <a:cs typeface="+mn-ea"/>
              <a:sym typeface="+mn-lt"/>
            </a:endParaRPr>
          </a:p>
        </p:txBody>
      </p:sp>
      <p:sp>
        <p:nvSpPr>
          <p:cNvPr id="15" name="Rectangle 9"/>
          <p:cNvSpPr/>
          <p:nvPr/>
        </p:nvSpPr>
        <p:spPr bwMode="auto">
          <a:xfrm>
            <a:off x="4433657" y="3686315"/>
            <a:ext cx="1910011" cy="457852"/>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D</a:t>
            </a:r>
            <a:endParaRPr lang="en-US" sz="6900" b="1" dirty="0">
              <a:solidFill>
                <a:srgbClr val="FFFFFF"/>
              </a:solidFill>
              <a:cs typeface="+mn-ea"/>
              <a:sym typeface="+mn-lt"/>
            </a:endParaRPr>
          </a:p>
        </p:txBody>
      </p:sp>
      <p:sp>
        <p:nvSpPr>
          <p:cNvPr id="16" name="Rectangle 10"/>
          <p:cNvSpPr/>
          <p:nvPr/>
        </p:nvSpPr>
        <p:spPr bwMode="auto">
          <a:xfrm>
            <a:off x="6118214" y="3686315"/>
            <a:ext cx="1910011" cy="457852"/>
          </a:xfrm>
          <a:prstGeom prst="rect">
            <a:avLst/>
          </a:prstGeom>
          <a:noFill/>
          <a:ln>
            <a:noFill/>
          </a:ln>
        </p:spPr>
        <p:txBody>
          <a:bodyPr lIns="0" tIns="0" rIns="0" bIns="0" anchor="ctr"/>
          <a:lstStyle/>
          <a:p>
            <a:pPr algn="ctr" defTabSz="913765"/>
            <a:r>
              <a:rPr lang="en-US" sz="6900" b="1" dirty="0">
                <a:solidFill>
                  <a:srgbClr val="FFFFFF"/>
                </a:solidFill>
                <a:cs typeface="+mn-ea"/>
                <a:sym typeface="+mn-lt"/>
              </a:rPr>
              <a:t>Z</a:t>
            </a:r>
            <a:endParaRPr lang="en-US" sz="6900" b="1" dirty="0">
              <a:solidFill>
                <a:srgbClr val="FFFFFF"/>
              </a:solidFill>
              <a:cs typeface="+mn-ea"/>
              <a:sym typeface="+mn-lt"/>
            </a:endParaRPr>
          </a:p>
        </p:txBody>
      </p:sp>
      <p:sp>
        <p:nvSpPr>
          <p:cNvPr id="18" name="AutoShape 11"/>
          <p:cNvSpPr/>
          <p:nvPr/>
        </p:nvSpPr>
        <p:spPr bwMode="auto">
          <a:xfrm rot="18454821">
            <a:off x="5719764" y="2672164"/>
            <a:ext cx="989013" cy="989142"/>
          </a:xfrm>
          <a:custGeom>
            <a:avLst/>
            <a:gdLst>
              <a:gd name="T0" fmla="*/ 169720134 w 19678"/>
              <a:gd name="T1" fmla="*/ 29150588 h 19678"/>
              <a:gd name="T2" fmla="*/ 169740338 w 19678"/>
              <a:gd name="T3" fmla="*/ 169740338 h 19678"/>
              <a:gd name="T4" fmla="*/ 29150588 w 19678"/>
              <a:gd name="T5" fmla="*/ 169720134 h 19678"/>
              <a:gd name="T6" fmla="*/ 29130384 w 19678"/>
              <a:gd name="T7" fmla="*/ 29130384 h 19678"/>
              <a:gd name="T8" fmla="*/ 169720134 w 19678"/>
              <a:gd name="T9" fmla="*/ 29150588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chemeClr val="bg1">
              <a:alpha val="79999"/>
            </a:schemeClr>
          </a:solidFill>
          <a:ln w="25400" cap="flat">
            <a:solidFill>
              <a:schemeClr val="tx1">
                <a:alpha val="0"/>
              </a:schemeClr>
            </a:solidFill>
            <a:prstDash val="solid"/>
            <a:miter lim="800000"/>
            <a:headEnd type="none" w="med" len="med"/>
            <a:tailEnd type="none" w="med" len="med"/>
          </a:ln>
        </p:spPr>
        <p:txBody>
          <a:bodyPr lIns="0" tIns="0" rIns="0" bIns="0"/>
          <a:lstStyle/>
          <a:p>
            <a:pPr defTabSz="913765"/>
            <a:endParaRPr lang="en-US">
              <a:solidFill>
                <a:srgbClr val="737572"/>
              </a:solidFill>
              <a:cs typeface="+mn-ea"/>
              <a:sym typeface="+mn-lt"/>
            </a:endParaRPr>
          </a:p>
        </p:txBody>
      </p:sp>
      <p:sp>
        <p:nvSpPr>
          <p:cNvPr id="19" name="Freeform 74"/>
          <p:cNvSpPr>
            <a:spLocks noChangeArrowheads="1"/>
          </p:cNvSpPr>
          <p:nvPr/>
        </p:nvSpPr>
        <p:spPr bwMode="auto">
          <a:xfrm>
            <a:off x="5974477" y="2919065"/>
            <a:ext cx="490576" cy="434510"/>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51718D"/>
          </a:solidFill>
          <a:ln>
            <a:noFill/>
          </a:ln>
          <a:effectLst/>
        </p:spPr>
        <p:txBody>
          <a:bodyPr wrap="none" anchor="ctr"/>
          <a:lstStyle/>
          <a:p>
            <a:pPr defTabSz="913765"/>
            <a:endParaRPr lang="en-US" dirty="0">
              <a:solidFill>
                <a:srgbClr val="737572"/>
              </a:solidFill>
              <a:cs typeface="+mn-ea"/>
              <a:sym typeface="+mn-lt"/>
            </a:endParaRPr>
          </a:p>
        </p:txBody>
      </p:sp>
      <p:sp>
        <p:nvSpPr>
          <p:cNvPr id="20" name="Freeform 2"/>
          <p:cNvSpPr>
            <a:spLocks noChangeArrowheads="1"/>
          </p:cNvSpPr>
          <p:nvPr/>
        </p:nvSpPr>
        <p:spPr bwMode="auto">
          <a:xfrm>
            <a:off x="1112520" y="2390140"/>
            <a:ext cx="384810" cy="38481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4" name="Freeform 1"/>
          <p:cNvSpPr>
            <a:spLocks noChangeArrowheads="1"/>
          </p:cNvSpPr>
          <p:nvPr/>
        </p:nvSpPr>
        <p:spPr bwMode="auto">
          <a:xfrm>
            <a:off x="1114425" y="4092575"/>
            <a:ext cx="410845" cy="410845"/>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5" name="文本框 24"/>
          <p:cNvSpPr txBox="1"/>
          <p:nvPr/>
        </p:nvSpPr>
        <p:spPr>
          <a:xfrm>
            <a:off x="1939290" y="2271395"/>
            <a:ext cx="1925955" cy="645160"/>
          </a:xfrm>
          <a:prstGeom prst="rect">
            <a:avLst/>
          </a:prstGeom>
          <a:noFill/>
        </p:spPr>
        <p:txBody>
          <a:bodyPr wrap="square" rtlCol="0">
            <a:spAutoFit/>
          </a:bodyPr>
          <a:lstStyle/>
          <a:p>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基于</a:t>
            </a:r>
            <a:r>
              <a:rPr lang="en-US" altLang="zh-CN" b="1" dirty="0">
                <a:solidFill>
                  <a:srgbClr val="445469"/>
                </a:solidFill>
                <a:latin typeface="微软雅黑" panose="020B0503020204020204" charset="-122"/>
                <a:ea typeface="微软雅黑" panose="020B0503020204020204" charset="-122"/>
                <a:sym typeface="宋体" panose="02010600030101010101" pitchFamily="2" charset="-122"/>
              </a:rPr>
              <a:t>Xadmin</a:t>
            </a:r>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的后台管理系统</a:t>
            </a:r>
            <a:endParaRPr lang="zh-CN" altLang="en-US" b="1"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27" name="文本框 26"/>
          <p:cNvSpPr txBox="1"/>
          <p:nvPr/>
        </p:nvSpPr>
        <p:spPr>
          <a:xfrm>
            <a:off x="1939290" y="4126865"/>
            <a:ext cx="2033270" cy="645160"/>
          </a:xfrm>
          <a:prstGeom prst="rect">
            <a:avLst/>
          </a:prstGeom>
          <a:noFill/>
        </p:spPr>
        <p:txBody>
          <a:bodyPr wrap="square" rtlCol="0">
            <a:spAutoFit/>
          </a:bodyPr>
          <a:lstStyle/>
          <a:p>
            <a:r>
              <a:rPr lang="en-US" altLang="zh-CN" b="1" dirty="0">
                <a:solidFill>
                  <a:srgbClr val="445469"/>
                </a:solidFill>
                <a:latin typeface="微软雅黑" panose="020B0503020204020204" charset="-122"/>
                <a:ea typeface="微软雅黑" panose="020B0503020204020204" charset="-122"/>
                <a:sym typeface="宋体" panose="02010600030101010101" pitchFamily="2" charset="-122"/>
              </a:rPr>
              <a:t>django-simple-captcha</a:t>
            </a:r>
            <a:endParaRPr lang="en-US" altLang="zh-CN" b="1"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22" name="Freeform 3"/>
          <p:cNvSpPr>
            <a:spLocks noChangeArrowheads="1"/>
          </p:cNvSpPr>
          <p:nvPr/>
        </p:nvSpPr>
        <p:spPr bwMode="auto">
          <a:xfrm>
            <a:off x="10836275" y="2404110"/>
            <a:ext cx="408940" cy="313690"/>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51718D"/>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3" name="Freeform 4"/>
          <p:cNvSpPr>
            <a:spLocks noChangeArrowheads="1"/>
          </p:cNvSpPr>
          <p:nvPr/>
        </p:nvSpPr>
        <p:spPr bwMode="auto">
          <a:xfrm>
            <a:off x="10858500" y="4069715"/>
            <a:ext cx="364490" cy="36385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rgbClr val="2CA4C6"/>
          </a:solidFill>
          <a:ln>
            <a:noFill/>
          </a:ln>
          <a:effectLst/>
        </p:spPr>
        <p:txBody>
          <a:bodyPr wrap="none" lIns="121926" tIns="60963" rIns="121926" bIns="60963" anchor="ctr"/>
          <a:lstStyle/>
          <a:p>
            <a:pPr defTabSz="913765"/>
            <a:endParaRPr lang="en-US">
              <a:solidFill>
                <a:srgbClr val="737572"/>
              </a:solidFill>
              <a:cs typeface="+mn-ea"/>
              <a:sym typeface="+mn-lt"/>
            </a:endParaRPr>
          </a:p>
        </p:txBody>
      </p:sp>
      <p:sp>
        <p:nvSpPr>
          <p:cNvPr id="29" name="文本框 28"/>
          <p:cNvSpPr txBox="1"/>
          <p:nvPr/>
        </p:nvSpPr>
        <p:spPr>
          <a:xfrm>
            <a:off x="9245600" y="2380615"/>
            <a:ext cx="1525270" cy="368300"/>
          </a:xfrm>
          <a:prstGeom prst="rect">
            <a:avLst/>
          </a:prstGeom>
          <a:noFill/>
        </p:spPr>
        <p:txBody>
          <a:bodyPr wrap="square" rtlCol="0">
            <a:spAutoFit/>
          </a:bodyPr>
          <a:lstStyle/>
          <a:p>
            <a:r>
              <a:rPr lang="en-US" altLang="zh-CN" b="1" dirty="0">
                <a:solidFill>
                  <a:srgbClr val="445469"/>
                </a:solidFill>
                <a:latin typeface="微软雅黑" panose="020B0503020204020204" charset="-122"/>
                <a:ea typeface="微软雅黑" panose="020B0503020204020204" charset="-122"/>
                <a:sym typeface="宋体" panose="02010600030101010101" pitchFamily="2" charset="-122"/>
              </a:rPr>
              <a:t>Ajax</a:t>
            </a:r>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技术</a:t>
            </a:r>
            <a:endParaRPr lang="zh-CN" altLang="en-US" b="1"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31" name="文本框 30"/>
          <p:cNvSpPr txBox="1"/>
          <p:nvPr/>
        </p:nvSpPr>
        <p:spPr>
          <a:xfrm>
            <a:off x="8522335" y="3025140"/>
            <a:ext cx="3074035" cy="953135"/>
          </a:xfrm>
          <a:prstGeom prst="rect">
            <a:avLst/>
          </a:prstGeom>
          <a:noFill/>
        </p:spPr>
        <p:txBody>
          <a:bodyPr wrap="square" rtlCol="0">
            <a:spAutoFit/>
          </a:bodyPr>
          <a:lstStyle/>
          <a:p>
            <a:r>
              <a:rPr sz="1400" dirty="0">
                <a:solidFill>
                  <a:srgbClr val="445469"/>
                </a:solidFill>
                <a:latin typeface="微软雅黑" panose="020B0503020204020204" charset="-122"/>
                <a:ea typeface="微软雅黑" panose="020B0503020204020204" charset="-122"/>
                <a:sym typeface="宋体" panose="02010600030101010101" pitchFamily="2" charset="-122"/>
              </a:rPr>
              <a:t>Ajax 使用 XMLHttpRequest 对象以异步的方式与服务器通信 , 从服务器获取需要的数据后在页面上进行局部刷新。</a:t>
            </a:r>
            <a:endParaRPr sz="1400"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2" name="文本框 1"/>
          <p:cNvSpPr txBox="1"/>
          <p:nvPr/>
        </p:nvSpPr>
        <p:spPr>
          <a:xfrm>
            <a:off x="1330960" y="3065145"/>
            <a:ext cx="2693035" cy="737235"/>
          </a:xfrm>
          <a:prstGeom prst="rect">
            <a:avLst/>
          </a:prstGeom>
          <a:noFill/>
        </p:spPr>
        <p:txBody>
          <a:bodyPr wrap="square" rtlCol="0">
            <a:spAutoFit/>
          </a:bodyPr>
          <a:lstStyle/>
          <a:p>
            <a:r>
              <a:rPr lang="en-US" altLang="zh-CN" sz="1400" dirty="0">
                <a:solidFill>
                  <a:srgbClr val="445469"/>
                </a:solidFill>
                <a:latin typeface="微软雅黑" panose="020B0503020204020204" charset="-122"/>
                <a:ea typeface="微软雅黑" panose="020B0503020204020204" charset="-122"/>
                <a:sym typeface="宋体" panose="02010600030101010101" pitchFamily="2" charset="-122"/>
              </a:rPr>
              <a:t>Xadmin</a:t>
            </a:r>
            <a:r>
              <a:rPr lang="zh-CN" altLang="en-US" sz="1400" dirty="0">
                <a:solidFill>
                  <a:srgbClr val="445469"/>
                </a:solidFill>
                <a:latin typeface="微软雅黑" panose="020B0503020204020204" charset="-122"/>
                <a:ea typeface="微软雅黑" panose="020B0503020204020204" charset="-122"/>
                <a:sym typeface="宋体" panose="02010600030101010101" pitchFamily="2" charset="-122"/>
              </a:rPr>
              <a:t>是</a:t>
            </a:r>
            <a:r>
              <a:rPr lang="en-US" altLang="zh-CN" sz="1400" dirty="0">
                <a:solidFill>
                  <a:srgbClr val="445469"/>
                </a:solidFill>
                <a:latin typeface="微软雅黑" panose="020B0503020204020204" charset="-122"/>
                <a:ea typeface="微软雅黑" panose="020B0503020204020204" charset="-122"/>
                <a:sym typeface="宋体" panose="02010600030101010101" pitchFamily="2" charset="-122"/>
              </a:rPr>
              <a:t>一款全面的后台管理系统框架，提供了基本的CRUD功能，还内置了丰富的插件功能。</a:t>
            </a:r>
            <a:endParaRPr lang="en-US" altLang="zh-CN" sz="1400"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4" name="文本框 3"/>
          <p:cNvSpPr txBox="1"/>
          <p:nvPr/>
        </p:nvSpPr>
        <p:spPr>
          <a:xfrm>
            <a:off x="9191625" y="4112895"/>
            <a:ext cx="1525270" cy="368300"/>
          </a:xfrm>
          <a:prstGeom prst="rect">
            <a:avLst/>
          </a:prstGeom>
          <a:noFill/>
        </p:spPr>
        <p:txBody>
          <a:bodyPr wrap="square" rtlCol="0">
            <a:spAutoFit/>
          </a:bodyPr>
          <a:lstStyle/>
          <a:p>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支付宝沙箱</a:t>
            </a:r>
            <a:endParaRPr lang="zh-CN" altLang="en-US" b="1"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6" name="文本框 5"/>
          <p:cNvSpPr txBox="1"/>
          <p:nvPr/>
        </p:nvSpPr>
        <p:spPr>
          <a:xfrm>
            <a:off x="1355725" y="4793615"/>
            <a:ext cx="2693035" cy="737235"/>
          </a:xfrm>
          <a:prstGeom prst="rect">
            <a:avLst/>
          </a:prstGeom>
          <a:noFill/>
        </p:spPr>
        <p:txBody>
          <a:bodyPr wrap="square" rtlCol="0">
            <a:spAutoFit/>
          </a:bodyPr>
          <a:lstStyle/>
          <a:p>
            <a:r>
              <a:rPr sz="1400" dirty="0">
                <a:solidFill>
                  <a:srgbClr val="445469"/>
                </a:solidFill>
                <a:latin typeface="微软雅黑" panose="020B0503020204020204" charset="-122"/>
                <a:ea typeface="微软雅黑" panose="020B0503020204020204" charset="-122"/>
                <a:sym typeface="宋体" panose="02010600030101010101" pitchFamily="2" charset="-122"/>
              </a:rPr>
              <a:t>django-simple-captcha</a:t>
            </a:r>
            <a:r>
              <a:rPr lang="zh-CN" sz="1400" dirty="0">
                <a:solidFill>
                  <a:srgbClr val="445469"/>
                </a:solidFill>
                <a:latin typeface="微软雅黑" panose="020B0503020204020204" charset="-122"/>
                <a:ea typeface="微软雅黑" panose="020B0503020204020204" charset="-122"/>
                <a:sym typeface="宋体" panose="02010600030101010101" pitchFamily="2" charset="-122"/>
              </a:rPr>
              <a:t>是</a:t>
            </a:r>
            <a:r>
              <a:rPr sz="1400" dirty="0">
                <a:solidFill>
                  <a:srgbClr val="445469"/>
                </a:solidFill>
                <a:latin typeface="微软雅黑" panose="020B0503020204020204" charset="-122"/>
                <a:ea typeface="微软雅黑" panose="020B0503020204020204" charset="-122"/>
                <a:sym typeface="宋体" panose="02010600030101010101" pitchFamily="2" charset="-122"/>
              </a:rPr>
              <a:t>一款django的验证码插件，能够快速应用到web应用中</a:t>
            </a:r>
            <a:r>
              <a:rPr lang="zh-CN" sz="1400" dirty="0">
                <a:solidFill>
                  <a:srgbClr val="445469"/>
                </a:solidFill>
                <a:latin typeface="微软雅黑" panose="020B0503020204020204" charset="-122"/>
                <a:ea typeface="微软雅黑" panose="020B0503020204020204" charset="-122"/>
                <a:sym typeface="宋体" panose="02010600030101010101" pitchFamily="2" charset="-122"/>
              </a:rPr>
              <a:t>。</a:t>
            </a:r>
            <a:endParaRPr sz="1400" dirty="0">
              <a:solidFill>
                <a:srgbClr val="445469"/>
              </a:solidFill>
              <a:latin typeface="微软雅黑" panose="020B0503020204020204" charset="-122"/>
              <a:ea typeface="微软雅黑" panose="020B0503020204020204" charset="-122"/>
              <a:sym typeface="宋体" panose="02010600030101010101" pitchFamily="2" charset="-122"/>
            </a:endParaRPr>
          </a:p>
        </p:txBody>
      </p:sp>
      <p:sp>
        <p:nvSpPr>
          <p:cNvPr id="7" name="文本框 6"/>
          <p:cNvSpPr txBox="1"/>
          <p:nvPr/>
        </p:nvSpPr>
        <p:spPr>
          <a:xfrm>
            <a:off x="8420735" y="4672965"/>
            <a:ext cx="3175635" cy="953135"/>
          </a:xfrm>
          <a:prstGeom prst="rect">
            <a:avLst/>
          </a:prstGeom>
          <a:noFill/>
        </p:spPr>
        <p:txBody>
          <a:bodyPr wrap="square" rtlCol="0">
            <a:spAutoFit/>
          </a:bodyPr>
          <a:lstStyle/>
          <a:p>
            <a:r>
              <a:rPr sz="1400" dirty="0">
                <a:solidFill>
                  <a:srgbClr val="445469"/>
                </a:solidFill>
                <a:latin typeface="微软雅黑" panose="020B0503020204020204" charset="-122"/>
                <a:ea typeface="微软雅黑" panose="020B0503020204020204" charset="-122"/>
                <a:sym typeface="宋体" panose="02010600030101010101" pitchFamily="2" charset="-122"/>
              </a:rPr>
              <a:t>蚂蚁沙箱环境(Beta)是协助开发者进行接口功能开发及主要功能联调的辅助环境。沙箱环境模拟了开放平台部分产品的主要功能和主要逻辑</a:t>
            </a:r>
            <a:r>
              <a:rPr lang="zh-CN" sz="1400" dirty="0">
                <a:solidFill>
                  <a:srgbClr val="445469"/>
                </a:solidFill>
                <a:latin typeface="微软雅黑" panose="020B0503020204020204" charset="-122"/>
                <a:ea typeface="微软雅黑" panose="020B0503020204020204" charset="-122"/>
                <a:sym typeface="宋体" panose="02010600030101010101" pitchFamily="2" charset="-122"/>
              </a:rPr>
              <a:t>。</a:t>
            </a:r>
            <a:endParaRPr lang="zh-CN" sz="1400" dirty="0">
              <a:solidFill>
                <a:srgbClr val="445469"/>
              </a:solidFill>
              <a:latin typeface="微软雅黑" panose="020B0503020204020204" charset="-122"/>
              <a:ea typeface="微软雅黑" panose="020B0503020204020204" charset="-122"/>
              <a:sym typeface="宋体" panose="02010600030101010101" pitchFamily="2" charset="-122"/>
            </a:endParaRPr>
          </a:p>
        </p:txBody>
      </p:sp>
      <p:grpSp>
        <p:nvGrpSpPr>
          <p:cNvPr id="5" name="组合 4"/>
          <p:cNvGrpSpPr/>
          <p:nvPr/>
        </p:nvGrpSpPr>
        <p:grpSpPr>
          <a:xfrm>
            <a:off x="3063875" y="544195"/>
            <a:ext cx="6271895" cy="673735"/>
            <a:chOff x="4815" y="857"/>
            <a:chExt cx="9877" cy="1061"/>
          </a:xfrm>
        </p:grpSpPr>
        <p:sp>
          <p:nvSpPr>
            <p:cNvPr id="33" name="文本框 32"/>
            <p:cNvSpPr txBox="1"/>
            <p:nvPr/>
          </p:nvSpPr>
          <p:spPr>
            <a:xfrm>
              <a:off x="6630" y="857"/>
              <a:ext cx="6326" cy="919"/>
            </a:xfrm>
            <a:prstGeom prst="rect">
              <a:avLst/>
            </a:prstGeom>
            <a:noFill/>
          </p:spPr>
          <p:txBody>
            <a:bodyPr wrap="square" rtlCol="0">
              <a:spAutoFit/>
            </a:bodyPr>
            <a:lstStyle/>
            <a:p>
              <a:pPr algn="ctr"/>
              <a:r>
                <a:rPr lang="zh-CN" altLang="en-US" sz="3200" spc="600" dirty="0">
                  <a:solidFill>
                    <a:srgbClr val="4C678E"/>
                  </a:solidFill>
                  <a:latin typeface="思源宋体 Heavy" panose="02020900000000000000" pitchFamily="18" charset="-122"/>
                  <a:ea typeface="思源宋体 Heavy" panose="02020900000000000000" pitchFamily="18" charset="-122"/>
                </a:rPr>
                <a:t>关键技术</a:t>
              </a:r>
              <a:endParaRPr lang="zh-CN" altLang="en-US" sz="3200" spc="600" dirty="0">
                <a:solidFill>
                  <a:srgbClr val="4C678E"/>
                </a:solidFill>
                <a:latin typeface="思源宋体 Heavy" panose="02020900000000000000" pitchFamily="18" charset="-122"/>
                <a:ea typeface="思源宋体 Heavy" panose="02020900000000000000" pitchFamily="18" charset="-122"/>
              </a:endParaRPr>
            </a:p>
          </p:txBody>
        </p:sp>
        <p:grpSp>
          <p:nvGrpSpPr>
            <p:cNvPr id="9" name="组合 8"/>
            <p:cNvGrpSpPr/>
            <p:nvPr/>
          </p:nvGrpSpPr>
          <p:grpSpPr>
            <a:xfrm>
              <a:off x="4815" y="1379"/>
              <a:ext cx="9877" cy="539"/>
              <a:chOff x="3893464" y="1130139"/>
              <a:chExt cx="4490797" cy="0"/>
            </a:xfrm>
          </p:grpSpPr>
          <p:cxnSp>
            <p:nvCxnSpPr>
              <p:cNvPr id="36" name="直接箭头连接符 25"/>
              <p:cNvCxnSpPr/>
              <p:nvPr/>
            </p:nvCxnSpPr>
            <p:spPr>
              <a:xfrm>
                <a:off x="38934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0" name="直接箭头连接符 25"/>
              <p:cNvCxnSpPr/>
              <p:nvPr/>
            </p:nvCxnSpPr>
            <p:spPr>
              <a:xfrm flipH="1">
                <a:off x="7563764" y="1130139"/>
                <a:ext cx="820497" cy="0"/>
              </a:xfrm>
              <a:prstGeom prst="straightConnector1">
                <a:avLst/>
              </a:prstGeom>
              <a:ln>
                <a:gradFill>
                  <a:gsLst>
                    <a:gs pos="100000">
                      <a:srgbClr val="4C678E">
                        <a:alpha val="0"/>
                      </a:srgbClr>
                    </a:gs>
                    <a:gs pos="0">
                      <a:srgbClr val="4C678E"/>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pic>
        <p:nvPicPr>
          <p:cNvPr id="100" name="图片 99"/>
          <p:cNvPicPr/>
          <p:nvPr/>
        </p:nvPicPr>
        <p:blipFill>
          <a:blip r:embed="rId1"/>
          <a:stretch>
            <a:fillRect/>
          </a:stretch>
        </p:blipFill>
        <p:spPr>
          <a:xfrm>
            <a:off x="6573520" y="1915160"/>
            <a:ext cx="1263015" cy="833755"/>
          </a:xfrm>
          <a:prstGeom prst="roundRect">
            <a:avLst/>
          </a:prstGeom>
          <a:noFill/>
          <a:ln w="9525">
            <a:noFill/>
          </a:ln>
        </p:spPr>
      </p:pic>
      <p:pic>
        <p:nvPicPr>
          <p:cNvPr id="101" name="图片 100"/>
          <p:cNvPicPr/>
          <p:nvPr/>
        </p:nvPicPr>
        <p:blipFill>
          <a:blip r:embed="rId2"/>
          <a:srcRect l="10784"/>
          <a:stretch>
            <a:fillRect/>
          </a:stretch>
        </p:blipFill>
        <p:spPr>
          <a:xfrm>
            <a:off x="6910705" y="3283585"/>
            <a:ext cx="1365885" cy="860425"/>
          </a:xfrm>
          <a:prstGeom prst="roundRect">
            <a:avLst/>
          </a:prstGeom>
          <a:noFill/>
          <a:ln w="9525">
            <a:noFill/>
          </a:ln>
        </p:spPr>
      </p:pic>
      <p:pic>
        <p:nvPicPr>
          <p:cNvPr id="102" name="图片 101"/>
          <p:cNvPicPr/>
          <p:nvPr/>
        </p:nvPicPr>
        <p:blipFill>
          <a:blip r:embed="rId3"/>
          <a:stretch>
            <a:fillRect/>
          </a:stretch>
        </p:blipFill>
        <p:spPr>
          <a:xfrm>
            <a:off x="4095115" y="3176905"/>
            <a:ext cx="1433830" cy="967105"/>
          </a:xfrm>
          <a:prstGeom prst="roundRect">
            <a:avLst/>
          </a:prstGeom>
          <a:noFill/>
          <a:ln w="9525">
            <a:noFill/>
          </a:ln>
        </p:spPr>
      </p:pic>
      <p:pic>
        <p:nvPicPr>
          <p:cNvPr id="103" name="图片 102"/>
          <p:cNvPicPr/>
          <p:nvPr/>
        </p:nvPicPr>
        <p:blipFill>
          <a:blip r:embed="rId4"/>
          <a:stretch>
            <a:fillRect/>
          </a:stretch>
        </p:blipFill>
        <p:spPr>
          <a:xfrm>
            <a:off x="4680585" y="1985645"/>
            <a:ext cx="1351280" cy="774065"/>
          </a:xfrm>
          <a:prstGeom prst="roundRect">
            <a:avLst/>
          </a:prstGeom>
          <a:noFill/>
          <a:ln w="9525">
            <a:noFill/>
          </a:ln>
        </p:spPr>
      </p:pic>
      <p:sp>
        <p:nvSpPr>
          <p:cNvPr id="3" name="AutoShape 6"/>
          <p:cNvSpPr/>
          <p:nvPr/>
        </p:nvSpPr>
        <p:spPr bwMode="auto">
          <a:xfrm rot="18454821">
            <a:off x="5186971" y="3486558"/>
            <a:ext cx="2095500" cy="2094979"/>
          </a:xfrm>
          <a:custGeom>
            <a:avLst/>
            <a:gdLst>
              <a:gd name="T0" fmla="*/ 761912640 w 19678"/>
              <a:gd name="T1" fmla="*/ 130764699 h 19678"/>
              <a:gd name="T2" fmla="*/ 762003369 w 19678"/>
              <a:gd name="T3" fmla="*/ 761426345 h 19678"/>
              <a:gd name="T4" fmla="*/ 130863645 w 19678"/>
              <a:gd name="T5" fmla="*/ 761335650 h 19678"/>
              <a:gd name="T6" fmla="*/ 130772916 w 19678"/>
              <a:gd name="T7" fmla="*/ 130674004 h 19678"/>
              <a:gd name="T8" fmla="*/ 761912640 w 19678"/>
              <a:gd name="T9" fmla="*/ 130764699 h 196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8" h="19678">
                <a:moveTo>
                  <a:pt x="16797" y="2885"/>
                </a:moveTo>
                <a:cubicBezTo>
                  <a:pt x="20640" y="6728"/>
                  <a:pt x="20641" y="12958"/>
                  <a:pt x="16799" y="16799"/>
                </a:cubicBezTo>
                <a:cubicBezTo>
                  <a:pt x="12958" y="20641"/>
                  <a:pt x="6728" y="20640"/>
                  <a:pt x="2885" y="16797"/>
                </a:cubicBezTo>
                <a:cubicBezTo>
                  <a:pt x="-958" y="12954"/>
                  <a:pt x="-959" y="6724"/>
                  <a:pt x="2883" y="2883"/>
                </a:cubicBezTo>
                <a:cubicBezTo>
                  <a:pt x="6724" y="-959"/>
                  <a:pt x="12954" y="-958"/>
                  <a:pt x="16797" y="2885"/>
                </a:cubicBezTo>
              </a:path>
            </a:pathLst>
          </a:custGeom>
          <a:solidFill>
            <a:srgbClr val="91ACC2"/>
          </a:solidFill>
          <a:ln w="25400" cap="flat">
            <a:solidFill>
              <a:schemeClr val="tx1">
                <a:alpha val="0"/>
              </a:schemeClr>
            </a:solidFill>
            <a:prstDash val="solid"/>
            <a:miter lim="800000"/>
            <a:headEnd type="none" w="med" len="med"/>
            <a:tailEnd type="none" w="med" len="med"/>
          </a:ln>
        </p:spPr>
        <p:txBody>
          <a:bodyPr lIns="0" tIns="0" rIns="0" bIns="0"/>
          <a:p>
            <a:pPr defTabSz="913765"/>
            <a:endParaRPr lang="en-US">
              <a:solidFill>
                <a:srgbClr val="737572"/>
              </a:solidFill>
              <a:cs typeface="+mn-ea"/>
              <a:sym typeface="+mn-lt"/>
            </a:endParaRPr>
          </a:p>
        </p:txBody>
      </p:sp>
      <p:sp>
        <p:nvSpPr>
          <p:cNvPr id="8" name="文本框 7"/>
          <p:cNvSpPr txBox="1"/>
          <p:nvPr/>
        </p:nvSpPr>
        <p:spPr>
          <a:xfrm>
            <a:off x="5197475" y="5756275"/>
            <a:ext cx="2033270" cy="368300"/>
          </a:xfrm>
          <a:prstGeom prst="rect">
            <a:avLst/>
          </a:prstGeom>
          <a:noFill/>
        </p:spPr>
        <p:txBody>
          <a:bodyPr wrap="square" rtlCol="0">
            <a:spAutoFit/>
          </a:bodyPr>
          <a:p>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网易开发邮箱</a:t>
            </a:r>
            <a:r>
              <a:rPr lang="zh-CN" altLang="en-US" b="1" dirty="0">
                <a:solidFill>
                  <a:srgbClr val="445469"/>
                </a:solidFill>
                <a:latin typeface="微软雅黑" panose="020B0503020204020204" charset="-122"/>
                <a:ea typeface="微软雅黑" panose="020B0503020204020204" charset="-122"/>
                <a:sym typeface="宋体" panose="02010600030101010101" pitchFamily="2" charset="-122"/>
              </a:rPr>
              <a:t>验证</a:t>
            </a:r>
            <a:endParaRPr lang="zh-CN" altLang="en-US" b="1" dirty="0">
              <a:solidFill>
                <a:srgbClr val="445469"/>
              </a:solidFill>
              <a:latin typeface="微软雅黑" panose="020B0503020204020204" charset="-122"/>
              <a:ea typeface="微软雅黑" panose="020B0503020204020204" charset="-122"/>
              <a:sym typeface="宋体" panose="02010600030101010101" pitchFamily="2" charset="-122"/>
            </a:endParaRPr>
          </a:p>
        </p:txBody>
      </p:sp>
      <p:grpSp>
        <p:nvGrpSpPr>
          <p:cNvPr id="11" name="组合 10"/>
          <p:cNvGrpSpPr/>
          <p:nvPr/>
        </p:nvGrpSpPr>
        <p:grpSpPr>
          <a:xfrm>
            <a:off x="4557395" y="5745480"/>
            <a:ext cx="498475" cy="480695"/>
            <a:chOff x="2352040" y="4406900"/>
            <a:chExt cx="848360" cy="817880"/>
          </a:xfrm>
        </p:grpSpPr>
        <p:sp>
          <p:nvSpPr>
            <p:cNvPr id="56" name="圆角矩形 22"/>
            <p:cNvSpPr/>
            <p:nvPr/>
          </p:nvSpPr>
          <p:spPr>
            <a:xfrm>
              <a:off x="2352040" y="4406900"/>
              <a:ext cx="848360" cy="817880"/>
            </a:xfrm>
            <a:prstGeom prst="ellipse">
              <a:avLst/>
            </a:prstGeom>
            <a:solidFill>
              <a:srgbClr val="4C6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Medium" panose="020B0600000000000000" charset="-122"/>
                <a:ea typeface="思源黑体 Medium" panose="020B0600000000000000" charset="-122"/>
              </a:endParaRPr>
            </a:p>
          </p:txBody>
        </p:sp>
        <p:grpSp>
          <p:nvGrpSpPr>
            <p:cNvPr id="66" name="组合 65"/>
            <p:cNvGrpSpPr>
              <a:grpSpLocks noChangeAspect="1"/>
            </p:cNvGrpSpPr>
            <p:nvPr/>
          </p:nvGrpSpPr>
          <p:grpSpPr>
            <a:xfrm>
              <a:off x="2553905" y="4656337"/>
              <a:ext cx="419852" cy="319007"/>
              <a:chOff x="4268086" y="4221191"/>
              <a:chExt cx="509646" cy="387231"/>
            </a:xfrm>
            <a:solidFill>
              <a:schemeClr val="bg1"/>
            </a:solidFill>
          </p:grpSpPr>
          <p:sp>
            <p:nvSpPr>
              <p:cNvPr id="67"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latin typeface="思源黑体 Medium" panose="020B0600000000000000" charset="-122"/>
                  <a:ea typeface="思源黑体 Medium" panose="020B0600000000000000" charset="-122"/>
                </a:endParaRPr>
              </a:p>
            </p:txBody>
          </p:sp>
          <p:sp>
            <p:nvSpPr>
              <p:cNvPr id="68"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2000">
                  <a:solidFill>
                    <a:prstClr val="black"/>
                  </a:solidFill>
                  <a:latin typeface="思源黑体 Medium" panose="020B0600000000000000" charset="-122"/>
                  <a:ea typeface="思源黑体 Medium" panose="020B0600000000000000" charset="-122"/>
                </a:endParaRPr>
              </a:p>
            </p:txBody>
          </p:sp>
        </p:grpSp>
      </p:grpSp>
      <p:pic>
        <p:nvPicPr>
          <p:cNvPr id="17" name="图片 16"/>
          <p:cNvPicPr>
            <a:picLocks noChangeAspect="1"/>
          </p:cNvPicPr>
          <p:nvPr/>
        </p:nvPicPr>
        <p:blipFill>
          <a:blip r:embed="rId5"/>
          <a:stretch>
            <a:fillRect/>
          </a:stretch>
        </p:blipFill>
        <p:spPr>
          <a:xfrm>
            <a:off x="5528945" y="4261485"/>
            <a:ext cx="1455420" cy="510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1">
            <a:extLst>
              <a:ext uri="{28A0092B-C50C-407E-A947-70E740481C1C}">
                <a14:useLocalDpi xmlns:a14="http://schemas.microsoft.com/office/drawing/2010/main" val="0"/>
              </a:ext>
            </a:extLst>
          </a:blip>
          <a:srcRect l="53340" t="39493" r="26084" b="24455"/>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矩形 12"/>
          <p:cNvSpPr/>
          <p:nvPr/>
        </p:nvSpPr>
        <p:spPr>
          <a:xfrm>
            <a:off x="0" y="729226"/>
            <a:ext cx="12192000" cy="3733800"/>
          </a:xfrm>
          <a:prstGeom prst="rect">
            <a:avLst/>
          </a:prstGeom>
          <a:gradFill flip="none" rotWithShape="1">
            <a:gsLst>
              <a:gs pos="27000">
                <a:srgbClr val="FFFFFF"/>
              </a:gs>
              <a:gs pos="100000">
                <a:srgbClr val="FFFFFF">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7328081" y="3286309"/>
            <a:ext cx="3191329" cy="922020"/>
          </a:xfrm>
          <a:prstGeom prst="rect">
            <a:avLst/>
          </a:prstGeom>
          <a:noFill/>
        </p:spPr>
        <p:txBody>
          <a:bodyPr wrap="square" rtlCol="0">
            <a:spAutoFit/>
          </a:bodyPr>
          <a:lstStyle/>
          <a:p>
            <a:pPr algn="dist"/>
            <a:r>
              <a:rPr lang="zh-CN" altLang="en-US" sz="5400" dirty="0">
                <a:solidFill>
                  <a:srgbClr val="4C678E"/>
                </a:solidFill>
                <a:latin typeface="思源宋体 Heavy" panose="02020900000000000000" pitchFamily="18" charset="-122"/>
                <a:ea typeface="思源宋体 Heavy" panose="02020900000000000000" pitchFamily="18" charset="-122"/>
              </a:rPr>
              <a:t>系统设计</a:t>
            </a:r>
            <a:endParaRPr lang="zh-CN" altLang="en-US" sz="5400" dirty="0">
              <a:solidFill>
                <a:srgbClr val="4C678E"/>
              </a:solidFill>
              <a:latin typeface="思源宋体 Heavy" panose="02020900000000000000" pitchFamily="18" charset="-122"/>
              <a:ea typeface="思源宋体 Heavy" panose="02020900000000000000" pitchFamily="18" charset="-122"/>
            </a:endParaRPr>
          </a:p>
        </p:txBody>
      </p:sp>
      <p:sp>
        <p:nvSpPr>
          <p:cNvPr id="57" name="文本框 56"/>
          <p:cNvSpPr txBox="1"/>
          <p:nvPr/>
        </p:nvSpPr>
        <p:spPr>
          <a:xfrm>
            <a:off x="4332514" y="2423344"/>
            <a:ext cx="2995386" cy="2646878"/>
          </a:xfrm>
          <a:prstGeom prst="rect">
            <a:avLst/>
          </a:prstGeom>
          <a:noFill/>
        </p:spPr>
        <p:txBody>
          <a:bodyPr wrap="square" rtlCol="0">
            <a:spAutoFit/>
          </a:bodyPr>
          <a:lstStyle/>
          <a:p>
            <a:pPr algn="ctr"/>
            <a:r>
              <a:rPr lang="en-US" altLang="zh-CN" sz="16600" dirty="0">
                <a:ln>
                  <a:solidFill>
                    <a:schemeClr val="accent1">
                      <a:shade val="50000"/>
                    </a:schemeClr>
                  </a:solidFill>
                </a:ln>
                <a:noFill/>
                <a:latin typeface="汉仪铁线黑-65简" panose="00020600040101010101" pitchFamily="18" charset="-122"/>
                <a:ea typeface="汉仪铁线黑-65简" panose="00020600040101010101" pitchFamily="18" charset="-122"/>
              </a:rPr>
              <a:t>03</a:t>
            </a:r>
            <a:endParaRPr lang="zh-CN" altLang="en-US" sz="16600" dirty="0">
              <a:ln>
                <a:solidFill>
                  <a:schemeClr val="accent1">
                    <a:shade val="50000"/>
                  </a:schemeClr>
                </a:solidFill>
              </a:ln>
              <a:noFill/>
              <a:latin typeface="汉仪铁线黑-65简" panose="00020600040101010101" pitchFamily="18" charset="-122"/>
              <a:ea typeface="汉仪铁线黑-65简" panose="00020600040101010101" pitchFamily="18" charset="-122"/>
            </a:endParaRPr>
          </a:p>
        </p:txBody>
      </p:sp>
      <p:sp>
        <p:nvSpPr>
          <p:cNvPr id="59" name="矩形: 圆角 58"/>
          <p:cNvSpPr/>
          <p:nvPr/>
        </p:nvSpPr>
        <p:spPr>
          <a:xfrm>
            <a:off x="10576243" y="695685"/>
            <a:ext cx="1021404" cy="457816"/>
          </a:xfrm>
          <a:prstGeom prst="roundRect">
            <a:avLst/>
          </a:prstGeom>
          <a:solidFill>
            <a:schemeClr val="bg1"/>
          </a:solidFill>
          <a:ln>
            <a:solidFill>
              <a:srgbClr val="4C6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C678E"/>
                </a:solidFill>
                <a:latin typeface="汉仪铁线黑-65简" panose="00020600040101010101" pitchFamily="18" charset="-122"/>
                <a:ea typeface="汉仪铁线黑-65简" panose="00020600040101010101" pitchFamily="18" charset="-122"/>
              </a:rPr>
              <a:t>PART</a:t>
            </a:r>
            <a:endParaRPr lang="zh-CN" altLang="en-US" dirty="0">
              <a:solidFill>
                <a:srgbClr val="4C678E"/>
              </a:solidFill>
              <a:latin typeface="汉仪铁线黑-65简" panose="00020600040101010101" pitchFamily="18" charset="-122"/>
              <a:ea typeface="汉仪铁线黑-65简" panose="00020600040101010101" pitchFamily="18" charset="-122"/>
            </a:endParaRPr>
          </a:p>
        </p:txBody>
      </p:sp>
      <p:sp>
        <p:nvSpPr>
          <p:cNvPr id="12" name="矩形: 圆角 11"/>
          <p:cNvSpPr/>
          <p:nvPr/>
        </p:nvSpPr>
        <p:spPr>
          <a:xfrm>
            <a:off x="722087" y="5998029"/>
            <a:ext cx="482600" cy="7048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14602" y="616090"/>
            <a:ext cx="1832359" cy="457816"/>
          </a:xfrm>
          <a:prstGeom prst="rect">
            <a:avLst/>
          </a:prstGeom>
          <a:noFill/>
        </p:spPr>
        <p:txBody>
          <a:bodyPr wrap="square" rtlCol="0">
            <a:spAutoFit/>
          </a:bodyPr>
          <a:lstStyle/>
          <a:p>
            <a:r>
              <a:rPr lang="zh-CN" altLang="en-US" sz="2400" spc="600" dirty="0">
                <a:solidFill>
                  <a:srgbClr val="4C678E"/>
                </a:solidFill>
                <a:latin typeface="汉仪心海行楷W" panose="00020600040101010101" pitchFamily="18" charset="-122"/>
                <a:ea typeface="汉仪心海行楷W" panose="00020600040101010101" pitchFamily="18" charset="-122"/>
              </a:rPr>
              <a:t>武汉大学</a:t>
            </a:r>
            <a:endParaRPr lang="zh-CN" altLang="en-US" sz="2400" spc="600" dirty="0">
              <a:solidFill>
                <a:srgbClr val="4C678E"/>
              </a:solidFill>
              <a:latin typeface="汉仪心海行楷W" panose="00020600040101010101" pitchFamily="18" charset="-122"/>
              <a:ea typeface="汉仪心海行楷W" panose="00020600040101010101" pitchFamily="18"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81" y="409985"/>
            <a:ext cx="828012" cy="82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12" grpId="0" animBg="1"/>
    </p:bldLst>
  </p:timing>
</p:sld>
</file>

<file path=ppt/tags/tag1.xml><?xml version="1.0" encoding="utf-8"?>
<p:tagLst xmlns:p="http://schemas.openxmlformats.org/presentationml/2006/main">
  <p:tag name="KSO_WM_UNIT_PLACING_PICTURE_USER_VIEWPORT" val="{&quot;height&quot;:10800,&quot;width&quot;:12479}"/>
</p:tagLst>
</file>

<file path=ppt/tags/tag2.xml><?xml version="1.0" encoding="utf-8"?>
<p:tagLst xmlns:p="http://schemas.openxmlformats.org/presentationml/2006/main">
  <p:tag name="KSO_WM_UNIT_PLACING_PICTURE_USER_VIEWPORT" val="{&quot;height&quot;:10800,&quot;width&quot;:182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1ACC2"/>
        </a:soli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2000" b="0" i="0" u="none" strike="noStrike" kern="1200" cap="none" spc="0" normalizeH="0" baseline="0" noProof="0" dirty="0">
            <a:ln>
              <a:noFill/>
            </a:ln>
            <a:solidFill>
              <a:prstClr val="black">
                <a:lumMod val="65000"/>
                <a:lumOff val="35000"/>
              </a:prstClr>
            </a:solidFill>
            <a:effectLst/>
            <a:uLnTx/>
            <a:uFillTx/>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1ACC2"/>
        </a:soli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2000" b="0" i="0" u="none" strike="noStrike" kern="1200" cap="none" spc="0" normalizeH="0" baseline="0" noProof="0" dirty="0">
            <a:ln>
              <a:noFill/>
            </a:ln>
            <a:solidFill>
              <a:prstClr val="black">
                <a:lumMod val="65000"/>
                <a:lumOff val="35000"/>
              </a:prstClr>
            </a:solidFill>
            <a:effectLst/>
            <a:uLnTx/>
            <a:uFillTx/>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4081</Words>
  <Application>WPS 演示</Application>
  <PresentationFormat>宽屏</PresentationFormat>
  <Paragraphs>547</Paragraphs>
  <Slides>37</Slides>
  <Notes>10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37</vt:i4>
      </vt:variant>
    </vt:vector>
  </HeadingPairs>
  <TitlesOfParts>
    <vt:vector size="60" baseType="lpstr">
      <vt:lpstr>Arial</vt:lpstr>
      <vt:lpstr>宋体</vt:lpstr>
      <vt:lpstr>Wingdings</vt:lpstr>
      <vt:lpstr>思源宋体 Heavy</vt:lpstr>
      <vt:lpstr>汉仪心海行楷W</vt:lpstr>
      <vt:lpstr>汉仪铁线黑-65简</vt:lpstr>
      <vt:lpstr>思源黑体 CN Light</vt:lpstr>
      <vt:lpstr>思源黑体 CN Normal</vt:lpstr>
      <vt:lpstr>思源黑体 CN Bold</vt:lpstr>
      <vt:lpstr>微软雅黑</vt:lpstr>
      <vt:lpstr>思源黑体 Medium</vt:lpstr>
      <vt:lpstr>等线</vt:lpstr>
      <vt:lpstr>黑体</vt:lpstr>
      <vt:lpstr>Arial Unicode MS</vt:lpstr>
      <vt:lpstr>等线 Light</vt:lpstr>
      <vt:lpstr>Calibri</vt:lpstr>
      <vt:lpstr>Times New Roman</vt:lpstr>
      <vt:lpstr>Fira Sans</vt:lpstr>
      <vt:lpstr>字魂59号-创粗黑</vt:lpstr>
      <vt:lpstr>楷体</vt:lpstr>
      <vt:lpstr>AMGDT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EVENSAK</cp:lastModifiedBy>
  <cp:revision>76</cp:revision>
  <dcterms:created xsi:type="dcterms:W3CDTF">2018-04-18T06:17:00Z</dcterms:created>
  <dcterms:modified xsi:type="dcterms:W3CDTF">2022-07-09T14:02:41Z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B8804057F935495BA253A735AD388867</vt:lpwstr>
  </property>
  <property fmtid="{D5CDD505-2E9C-101B-9397-08002B2CF9AE}" pid="3" name="KSOProductBuildVer">
    <vt:lpwstr>2052-11.1.0.11579</vt:lpwstr>
  </property>
</Properties>
</file>